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notesSlides/notesSlide24.xml" ContentType="application/vnd.openxmlformats-officedocument.presentationml.notesSlide+xml"/>
  <Override PartName="/ppt/charts/chart7.xml" ContentType="application/vnd.openxmlformats-officedocument.drawingml.chart+xml"/>
  <Override PartName="/ppt/notesSlides/notesSlide25.xml" ContentType="application/vnd.openxmlformats-officedocument.presentationml.notesSlide+xml"/>
  <Override PartName="/ppt/charts/chart8.xml" ContentType="application/vnd.openxmlformats-officedocument.drawingml.chart+xml"/>
  <Override PartName="/ppt/notesSlides/notesSlide26.xml" ContentType="application/vnd.openxmlformats-officedocument.presentationml.notesSlide+xml"/>
  <Override PartName="/ppt/charts/chart9.xml" ContentType="application/vnd.openxmlformats-officedocument.drawingml.chart+xml"/>
  <Override PartName="/ppt/notesSlides/notesSlide27.xml" ContentType="application/vnd.openxmlformats-officedocument.presentationml.notesSlide+xml"/>
  <Override PartName="/ppt/charts/chart10.xml" ContentType="application/vnd.openxmlformats-officedocument.drawingml.chart+xml"/>
  <Override PartName="/ppt/notesSlides/notesSlide28.xml" ContentType="application/vnd.openxmlformats-officedocument.presentationml.notesSlide+xml"/>
  <Override PartName="/ppt/charts/chart11.xml" ContentType="application/vnd.openxmlformats-officedocument.drawingml.chart+xml"/>
  <Override PartName="/ppt/notesSlides/notesSlide29.xml" ContentType="application/vnd.openxmlformats-officedocument.presentationml.notesSlide+xml"/>
  <Override PartName="/ppt/charts/chart12.xml" ContentType="application/vnd.openxmlformats-officedocument.drawingml.chart+xml"/>
  <Override PartName="/ppt/notesSlides/notesSlide30.xml" ContentType="application/vnd.openxmlformats-officedocument.presentationml.notesSlide+xml"/>
  <Override PartName="/ppt/charts/chart13.xml" ContentType="application/vnd.openxmlformats-officedocument.drawingml.chart+xml"/>
  <Override PartName="/ppt/notesSlides/notesSlide31.xml" ContentType="application/vnd.openxmlformats-officedocument.presentationml.notesSlide+xml"/>
  <Override PartName="/ppt/charts/chart14.xml" ContentType="application/vnd.openxmlformats-officedocument.drawingml.chart+xml"/>
  <Override PartName="/ppt/notesSlides/notesSlide32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33.xml" ContentType="application/vnd.openxmlformats-officedocument.presentationml.notesSlide+xml"/>
  <Override PartName="/ppt/charts/chart17.xml" ContentType="application/vnd.openxmlformats-officedocument.drawingml.chart+xml"/>
  <Override PartName="/ppt/notesSlides/notesSlide34.xml" ContentType="application/vnd.openxmlformats-officedocument.presentationml.notesSlide+xml"/>
  <Override PartName="/ppt/charts/chart18.xml" ContentType="application/vnd.openxmlformats-officedocument.drawingml.chart+xml"/>
  <Override PartName="/ppt/notesSlides/notesSlide35.xml" ContentType="application/vnd.openxmlformats-officedocument.presentationml.notesSlide+xml"/>
  <Override PartName="/ppt/charts/chart19.xml" ContentType="application/vnd.openxmlformats-officedocument.drawingml.chart+xml"/>
  <Override PartName="/ppt/notesSlides/notesSlide36.xml" ContentType="application/vnd.openxmlformats-officedocument.presentationml.notesSlide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37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notesSlides/notesSlide38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39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52"/>
  </p:notesMasterIdLst>
  <p:handoutMasterIdLst>
    <p:handoutMasterId r:id="rId53"/>
  </p:handoutMasterIdLst>
  <p:sldIdLst>
    <p:sldId id="259" r:id="rId3"/>
    <p:sldId id="304" r:id="rId4"/>
    <p:sldId id="357" r:id="rId5"/>
    <p:sldId id="264" r:id="rId6"/>
    <p:sldId id="348" r:id="rId7"/>
    <p:sldId id="350" r:id="rId8"/>
    <p:sldId id="349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320" r:id="rId17"/>
    <p:sldId id="288" r:id="rId18"/>
    <p:sldId id="321" r:id="rId19"/>
    <p:sldId id="322" r:id="rId20"/>
    <p:sldId id="291" r:id="rId21"/>
    <p:sldId id="294" r:id="rId22"/>
    <p:sldId id="295" r:id="rId23"/>
    <p:sldId id="297" r:id="rId24"/>
    <p:sldId id="323" r:id="rId25"/>
    <p:sldId id="364" r:id="rId26"/>
    <p:sldId id="336" r:id="rId27"/>
    <p:sldId id="346" r:id="rId28"/>
    <p:sldId id="330" r:id="rId29"/>
    <p:sldId id="309" r:id="rId30"/>
    <p:sldId id="352" r:id="rId31"/>
    <p:sldId id="306" r:id="rId32"/>
    <p:sldId id="353" r:id="rId33"/>
    <p:sldId id="308" r:id="rId34"/>
    <p:sldId id="331" r:id="rId35"/>
    <p:sldId id="354" r:id="rId36"/>
    <p:sldId id="355" r:id="rId37"/>
    <p:sldId id="356" r:id="rId38"/>
    <p:sldId id="332" r:id="rId39"/>
    <p:sldId id="310" r:id="rId40"/>
    <p:sldId id="311" r:id="rId41"/>
    <p:sldId id="365" r:id="rId42"/>
    <p:sldId id="329" r:id="rId43"/>
    <p:sldId id="359" r:id="rId44"/>
    <p:sldId id="360" r:id="rId45"/>
    <p:sldId id="358" r:id="rId46"/>
    <p:sldId id="362" r:id="rId47"/>
    <p:sldId id="313" r:id="rId48"/>
    <p:sldId id="314" r:id="rId49"/>
    <p:sldId id="344" r:id="rId50"/>
    <p:sldId id="317" r:id="rId51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FF"/>
    <a:srgbClr val="990000"/>
    <a:srgbClr val="0033CC"/>
    <a:srgbClr val="663300"/>
    <a:srgbClr val="996633"/>
    <a:srgbClr val="CCECFF"/>
    <a:srgbClr val="0000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337" autoAdjust="0"/>
  </p:normalViewPr>
  <p:slideViewPr>
    <p:cSldViewPr>
      <p:cViewPr>
        <p:scale>
          <a:sx n="100" d="100"/>
          <a:sy n="100" d="100"/>
        </p:scale>
        <p:origin x="-1944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318" y="-108"/>
      </p:cViewPr>
      <p:guideLst>
        <p:guide orient="horz" pos="3128"/>
        <p:guide pos="2101"/>
      </p:guideLst>
    </p:cSldViewPr>
  </p:notes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Fläche</a:t>
            </a:r>
            <a:r>
              <a:rPr lang="en-US"/>
              <a:t> / Revier</a:t>
            </a:r>
          </a:p>
        </c:rich>
      </c:tx>
      <c:layout>
        <c:manualLayout>
          <c:xMode val="edge"/>
          <c:yMode val="edge"/>
          <c:x val="0.30898150035721039"/>
          <c:y val="1.7347799242707095E-2"/>
        </c:manualLayout>
      </c:layout>
      <c:overlay val="0"/>
    </c:title>
    <c:autoTitleDeleted val="0"/>
    <c:view3D>
      <c:rotX val="76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620574585351251"/>
          <c:y val="0.37673773952256667"/>
          <c:w val="0.66216618273378913"/>
          <c:h val="0.53969140040906205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Fläche / Revier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9.5426145598598341E-2"/>
                  <c:y val="-0.1559694642307503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1237435651619752E-2"/>
                  <c:y val="0.14141074488991204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099355001037655"/>
                  <c:y val="-9.050497121449165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PRev. OR</c:v>
                </c:pt>
                <c:pt idx="1">
                  <c:v>PRev. GE</c:v>
                </c:pt>
                <c:pt idx="2">
                  <c:v>PRev. HD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625.52</c:v>
                </c:pt>
                <c:pt idx="1">
                  <c:v>1003.89</c:v>
                </c:pt>
                <c:pt idx="2">
                  <c:v>178.77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8009222273033646"/>
          <c:y val="8.310711378152881E-2"/>
          <c:w val="0.4307197743972877"/>
          <c:h val="0.244571186079506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r>
              <a:rPr lang="de-DE" sz="1400" dirty="0" smtClean="0">
                <a:latin typeface="Arial Narrow" panose="020B0606020202030204" pitchFamily="34" charset="0"/>
              </a:rPr>
              <a:t>Unfälle innerhalb geschlossener</a:t>
            </a:r>
            <a:r>
              <a:rPr lang="de-DE" sz="1400" baseline="0" dirty="0" smtClean="0">
                <a:latin typeface="Arial Narrow" panose="020B0606020202030204" pitchFamily="34" charset="0"/>
              </a:rPr>
              <a:t> Ortschaften </a:t>
            </a:r>
            <a:endParaRPr lang="de-DE" sz="1400" dirty="0">
              <a:latin typeface="Arial Narrow" panose="020B0606020202030204" pitchFamily="34" charset="0"/>
            </a:endParaRPr>
          </a:p>
        </c:rich>
      </c:tx>
      <c:layout>
        <c:manualLayout>
          <c:xMode val="edge"/>
          <c:yMode val="edge"/>
          <c:x val="0.33599323935730319"/>
          <c:y val="1.760481909468161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21313049744545"/>
          <c:y val="0.12951495955376027"/>
          <c:w val="0.7608314311636204"/>
          <c:h val="0.680559864417580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PRev. 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1593</c:v>
                </c:pt>
                <c:pt idx="1">
                  <c:v>1650</c:v>
                </c:pt>
                <c:pt idx="2">
                  <c:v>1585</c:v>
                </c:pt>
                <c:pt idx="3">
                  <c:v>1547</c:v>
                </c:pt>
                <c:pt idx="4">
                  <c:v>1617</c:v>
                </c:pt>
                <c:pt idx="5">
                  <c:v>1642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PRev. 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660</c:v>
                </c:pt>
                <c:pt idx="1">
                  <c:v>627</c:v>
                </c:pt>
                <c:pt idx="2">
                  <c:v>668</c:v>
                </c:pt>
                <c:pt idx="3">
                  <c:v>644</c:v>
                </c:pt>
                <c:pt idx="4">
                  <c:v>634</c:v>
                </c:pt>
                <c:pt idx="5">
                  <c:v>684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PRev. HD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2045</c:v>
                </c:pt>
                <c:pt idx="1">
                  <c:v>2029</c:v>
                </c:pt>
                <c:pt idx="2">
                  <c:v>2004</c:v>
                </c:pt>
                <c:pt idx="3">
                  <c:v>2094</c:v>
                </c:pt>
                <c:pt idx="4">
                  <c:v>2205</c:v>
                </c:pt>
                <c:pt idx="5">
                  <c:v>2194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234452480"/>
        <c:axId val="234454016"/>
      </c:barChart>
      <c:catAx>
        <c:axId val="23445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4454016"/>
        <c:crossesAt val="0"/>
        <c:auto val="1"/>
        <c:lblAlgn val="ctr"/>
        <c:lblOffset val="100"/>
        <c:noMultiLvlLbl val="0"/>
      </c:catAx>
      <c:valAx>
        <c:axId val="234454016"/>
        <c:scaling>
          <c:orientation val="minMax"/>
          <c:max val="6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de-DE"/>
          </a:p>
        </c:txPr>
        <c:crossAx val="234452480"/>
        <c:crosses val="autoZero"/>
        <c:crossBetween val="between"/>
        <c:majorUnit val="1000"/>
        <c:minorUnit val="100"/>
      </c:valAx>
    </c:plotArea>
    <c:legend>
      <c:legendPos val="b"/>
      <c:overlay val="0"/>
      <c:txPr>
        <a:bodyPr/>
        <a:lstStyle/>
        <a:p>
          <a:pPr>
            <a:defRPr sz="1400">
              <a:latin typeface="+mj-lt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97492144184346"/>
          <c:y val="4.9549417148046733E-2"/>
          <c:w val="0.89454757793925499"/>
          <c:h val="0.71752627007033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12307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1041</c:v>
                </c:pt>
                <c:pt idx="1">
                  <c:v>215</c:v>
                </c:pt>
                <c:pt idx="2">
                  <c:v>683</c:v>
                </c:pt>
                <c:pt idx="3">
                  <c:v>489</c:v>
                </c:pt>
                <c:pt idx="4">
                  <c:v>85</c:v>
                </c:pt>
                <c:pt idx="5">
                  <c:v>150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933</c:v>
                </c:pt>
                <c:pt idx="1">
                  <c:v>212</c:v>
                </c:pt>
                <c:pt idx="2">
                  <c:v>601</c:v>
                </c:pt>
                <c:pt idx="3">
                  <c:v>446</c:v>
                </c:pt>
                <c:pt idx="4">
                  <c:v>92</c:v>
                </c:pt>
                <c:pt idx="5">
                  <c:v>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51424"/>
        <c:axId val="234952960"/>
      </c:barChart>
      <c:catAx>
        <c:axId val="23495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49529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952960"/>
        <c:scaling>
          <c:orientation val="minMax"/>
          <c:max val="1200"/>
          <c:min val="0"/>
        </c:scaling>
        <c:delete val="0"/>
        <c:axPos val="l"/>
        <c:majorGridlines>
          <c:spPr>
            <a:ln w="12307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4951424"/>
        <c:crosses val="autoZero"/>
        <c:crossBetween val="between"/>
        <c:majorUnit val="50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de-DE"/>
          </a:p>
        </c:txPr>
      </c:dTable>
      <c:spPr>
        <a:noFill/>
        <a:ln w="246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7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12307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366</c:v>
                </c:pt>
                <c:pt idx="1">
                  <c:v>94</c:v>
                </c:pt>
                <c:pt idx="2">
                  <c:v>219</c:v>
                </c:pt>
                <c:pt idx="3">
                  <c:v>188</c:v>
                </c:pt>
                <c:pt idx="4">
                  <c:v>28</c:v>
                </c:pt>
                <c:pt idx="5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332</c:v>
                </c:pt>
                <c:pt idx="1">
                  <c:v>81</c:v>
                </c:pt>
                <c:pt idx="2">
                  <c:v>214</c:v>
                </c:pt>
                <c:pt idx="3">
                  <c:v>154</c:v>
                </c:pt>
                <c:pt idx="4">
                  <c:v>33</c:v>
                </c:pt>
                <c:pt idx="5">
                  <c:v>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312256"/>
        <c:axId val="235313792"/>
      </c:barChart>
      <c:catAx>
        <c:axId val="2353122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5313792"/>
        <c:crosses val="autoZero"/>
        <c:auto val="1"/>
        <c:lblAlgn val="ctr"/>
        <c:lblOffset val="100"/>
        <c:noMultiLvlLbl val="0"/>
      </c:catAx>
      <c:valAx>
        <c:axId val="235313792"/>
        <c:scaling>
          <c:orientation val="minMax"/>
          <c:max val="400"/>
          <c:min val="0"/>
        </c:scaling>
        <c:delete val="0"/>
        <c:axPos val="l"/>
        <c:majorGridlines>
          <c:spPr>
            <a:ln w="12307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5312256"/>
        <c:crosses val="autoZero"/>
        <c:crossBetween val="between"/>
        <c:majorUnit val="50"/>
        <c:minorUnit val="10"/>
      </c:valAx>
      <c:dTable>
        <c:showHorzBorder val="1"/>
        <c:showVertBorder val="1"/>
        <c:showOutline val="1"/>
        <c:showKeys val="1"/>
      </c:dTable>
      <c:spPr>
        <a:noFill/>
        <a:ln w="246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7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2499698357013"/>
          <c:y val="2.4403844537226441E-2"/>
          <c:w val="0.89454757793925499"/>
          <c:h val="0.71752627007033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12307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520</c:v>
                </c:pt>
                <c:pt idx="1">
                  <c:v>69</c:v>
                </c:pt>
                <c:pt idx="2">
                  <c:v>88</c:v>
                </c:pt>
                <c:pt idx="3">
                  <c:v>68</c:v>
                </c:pt>
                <c:pt idx="4">
                  <c:v>27</c:v>
                </c:pt>
                <c:pt idx="5">
                  <c:v>73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502</c:v>
                </c:pt>
                <c:pt idx="1">
                  <c:v>70</c:v>
                </c:pt>
                <c:pt idx="2">
                  <c:v>111</c:v>
                </c:pt>
                <c:pt idx="3">
                  <c:v>75</c:v>
                </c:pt>
                <c:pt idx="4">
                  <c:v>25</c:v>
                </c:pt>
                <c:pt idx="5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940288"/>
        <c:axId val="234941824"/>
      </c:barChart>
      <c:catAx>
        <c:axId val="23494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49418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941824"/>
        <c:scaling>
          <c:orientation val="minMax"/>
          <c:min val="0"/>
        </c:scaling>
        <c:delete val="0"/>
        <c:axPos val="l"/>
        <c:numFmt formatCode="#,##0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494028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de-DE"/>
          </a:p>
        </c:txPr>
      </c:dTable>
      <c:spPr>
        <a:noFill/>
        <a:ln w="246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7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82499698357013"/>
          <c:y val="2.4403844537226441E-2"/>
          <c:w val="0.89454757793925499"/>
          <c:h val="0.71752627007033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FF0000"/>
            </a:solidFill>
            <a:ln w="12307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Sheet1!$B$2:$G$2</c:f>
              <c:numCache>
                <c:formatCode>#,##0</c:formatCode>
                <c:ptCount val="6"/>
                <c:pt idx="0">
                  <c:v>155</c:v>
                </c:pt>
                <c:pt idx="1">
                  <c:v>52</c:v>
                </c:pt>
                <c:pt idx="2">
                  <c:v>376</c:v>
                </c:pt>
                <c:pt idx="3">
                  <c:v>213</c:v>
                </c:pt>
                <c:pt idx="4">
                  <c:v>30</c:v>
                </c:pt>
                <c:pt idx="5">
                  <c:v>36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Wild</c:v>
                </c:pt>
                <c:pt idx="1">
                  <c:v>Geschwindigkeit</c:v>
                </c:pt>
                <c:pt idx="2">
                  <c:v>Abstand</c:v>
                </c:pt>
                <c:pt idx="3">
                  <c:v>Vorfahrt</c:v>
                </c:pt>
                <c:pt idx="4">
                  <c:v>Alkohol/ Drogen</c:v>
                </c:pt>
                <c:pt idx="5">
                  <c:v>Überholen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98</c:v>
                </c:pt>
                <c:pt idx="1">
                  <c:v>61</c:v>
                </c:pt>
                <c:pt idx="2">
                  <c:v>276</c:v>
                </c:pt>
                <c:pt idx="3">
                  <c:v>217</c:v>
                </c:pt>
                <c:pt idx="4">
                  <c:v>34</c:v>
                </c:pt>
                <c:pt idx="5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195008"/>
        <c:axId val="235209088"/>
      </c:barChart>
      <c:catAx>
        <c:axId val="235195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52090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209088"/>
        <c:scaling>
          <c:orientation val="minMax"/>
          <c:min val="0"/>
        </c:scaling>
        <c:delete val="0"/>
        <c:axPos val="l"/>
        <c:majorGridlines>
          <c:spPr>
            <a:ln w="12307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none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519500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de-DE"/>
          </a:p>
        </c:txPr>
      </c:dTable>
      <c:spPr>
        <a:noFill/>
        <a:ln w="2461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7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688959698776603"/>
          <c:y val="2.4622313955973314E-2"/>
          <c:w val="0.89249492900608518"/>
          <c:h val="0.6042154566744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ln w="9525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4"/>
              <c:numFmt formatCode="#,##0" sourceLinked="0"/>
              <c:spPr>
                <a:noFill/>
                <a:ln w="2860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 w="2860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 w="2860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86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Verkehrsunfälle</c:v>
                </c:pt>
                <c:pt idx="1">
                  <c:v>davon VU-P</c:v>
                </c:pt>
                <c:pt idx="2">
                  <c:v>Verletzte</c:v>
                </c:pt>
                <c:pt idx="3">
                  <c:v>Getötete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135</c:v>
                </c:pt>
                <c:pt idx="1">
                  <c:v>51</c:v>
                </c:pt>
                <c:pt idx="2">
                  <c:v>59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86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Verkehrsunfälle</c:v>
                </c:pt>
                <c:pt idx="1">
                  <c:v>davon VU-P</c:v>
                </c:pt>
                <c:pt idx="2">
                  <c:v>Verletzte</c:v>
                </c:pt>
                <c:pt idx="3">
                  <c:v>Getötete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116</c:v>
                </c:pt>
                <c:pt idx="1">
                  <c:v>52</c:v>
                </c:pt>
                <c:pt idx="2">
                  <c:v>54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235025536"/>
        <c:axId val="235027072"/>
      </c:barChart>
      <c:catAx>
        <c:axId val="235025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5027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5027072"/>
        <c:scaling>
          <c:orientation val="minMax"/>
          <c:max val="149"/>
          <c:min val="0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235025536"/>
        <c:crosses val="autoZero"/>
        <c:crossBetween val="between"/>
        <c:majorUnit val="50"/>
      </c:valAx>
      <c:spPr>
        <a:noFill/>
        <a:ln w="28601">
          <a:noFill/>
        </a:ln>
      </c:spPr>
    </c:plotArea>
    <c:legend>
      <c:legendPos val="b"/>
      <c:layout>
        <c:manualLayout>
          <c:xMode val="edge"/>
          <c:yMode val="edge"/>
          <c:x val="0.38168993314860683"/>
          <c:y val="0.87782221671786309"/>
          <c:w val="0.32079872804455406"/>
          <c:h val="7.4941451990632332E-2"/>
        </c:manualLayout>
      </c:layout>
      <c:overlay val="0"/>
      <c:spPr>
        <a:solidFill>
          <a:schemeClr val="bg1"/>
        </a:solidFill>
        <a:ln w="35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9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Getötete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7</c:v>
                </c:pt>
                <c:pt idx="3">
                  <c:v>4</c:v>
                </c:pt>
                <c:pt idx="4">
                  <c:v>3</c:v>
                </c:pt>
                <c:pt idx="5">
                  <c:v>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Schwerverletzte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40</c:v>
                </c:pt>
                <c:pt idx="1">
                  <c:v>34</c:v>
                </c:pt>
                <c:pt idx="2">
                  <c:v>32</c:v>
                </c:pt>
                <c:pt idx="3">
                  <c:v>38</c:v>
                </c:pt>
                <c:pt idx="4">
                  <c:v>24</c:v>
                </c:pt>
                <c:pt idx="5">
                  <c:v>18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Leichtverletzte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53</c:v>
                </c:pt>
                <c:pt idx="1">
                  <c:v>44</c:v>
                </c:pt>
                <c:pt idx="2">
                  <c:v>47</c:v>
                </c:pt>
                <c:pt idx="3">
                  <c:v>43</c:v>
                </c:pt>
                <c:pt idx="4">
                  <c:v>35</c:v>
                </c:pt>
                <c:pt idx="5">
                  <c:v>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35653760"/>
        <c:axId val="235655552"/>
      </c:barChart>
      <c:catAx>
        <c:axId val="235653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5655552"/>
        <c:crosses val="autoZero"/>
        <c:auto val="1"/>
        <c:lblAlgn val="ctr"/>
        <c:lblOffset val="100"/>
        <c:noMultiLvlLbl val="0"/>
      </c:catAx>
      <c:valAx>
        <c:axId val="235655552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5653760"/>
        <c:crosses val="autoZero"/>
        <c:crossBetween val="between"/>
        <c:majorUnit val="10"/>
        <c:minorUnit val="2"/>
      </c:valAx>
      <c:dTable>
        <c:showHorzBorder val="1"/>
        <c:showVertBorder val="1"/>
        <c:showOutline val="1"/>
        <c:showKeys val="1"/>
      </c:dTable>
      <c:spPr>
        <a:effectLst>
          <a:innerShdw blurRad="63500" dist="50800" dir="18900000">
            <a:prstClr val="black">
              <a:alpha val="50000"/>
            </a:prstClr>
          </a:innerShdw>
        </a:effectLst>
      </c:spPr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PRev. HD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5.83412798041008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7825997475690312E-3"/>
                  <c:y val="6.448246715190106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5.7825997475690312E-3"/>
                  <c:y val="0.1105413722604018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6738996213535473E-3"/>
                  <c:y val="8.59766228692012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9.21178102170015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5.7825997475690312E-3"/>
                  <c:y val="8.290602919530136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18</c:v>
                </c:pt>
                <c:pt idx="1">
                  <c:v>19</c:v>
                </c:pt>
                <c:pt idx="2">
                  <c:v>29</c:v>
                </c:pt>
                <c:pt idx="3">
                  <c:v>24</c:v>
                </c:pt>
                <c:pt idx="4">
                  <c:v>25</c:v>
                </c:pt>
                <c:pt idx="5">
                  <c:v>23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PRev. 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solidFill>
                <a:srgbClr val="FFFF00"/>
              </a:solidFill>
            </c:spPr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4</c:v>
                </c:pt>
                <c:pt idx="1">
                  <c:v>7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PRev. 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2"/>
              <c:layout>
                <c:manualLayout>
                  <c:x val="5.7825997475690312E-3"/>
                  <c:y val="8.597662286920140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2605748722950682E-3"/>
                  <c:y val="7.6873622209896056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1.842356204340030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10</c:v>
                </c:pt>
                <c:pt idx="1">
                  <c:v>11</c:v>
                </c:pt>
                <c:pt idx="2">
                  <c:v>26</c:v>
                </c:pt>
                <c:pt idx="3">
                  <c:v>12</c:v>
                </c:pt>
                <c:pt idx="4">
                  <c:v>16</c:v>
                </c:pt>
                <c:pt idx="5">
                  <c:v>12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235447808"/>
        <c:axId val="235449344"/>
      </c:barChart>
      <c:catAx>
        <c:axId val="23544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Arial Narrow" panose="020B0606020202030204" pitchFamily="34" charset="0"/>
              </a:defRPr>
            </a:pPr>
            <a:endParaRPr lang="de-DE"/>
          </a:p>
        </c:txPr>
        <c:crossAx val="235449344"/>
        <c:crosses val="autoZero"/>
        <c:auto val="1"/>
        <c:lblAlgn val="ctr"/>
        <c:lblOffset val="100"/>
        <c:noMultiLvlLbl val="0"/>
      </c:catAx>
      <c:valAx>
        <c:axId val="235449344"/>
        <c:scaling>
          <c:orientation val="minMax"/>
          <c:max val="7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de-DE"/>
          </a:p>
        </c:txPr>
        <c:crossAx val="235447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476468483627176"/>
          <c:y val="6.8325981289857396E-2"/>
          <c:w val="0.13830196058726973"/>
          <c:h val="0.33578395669291339"/>
        </c:manualLayout>
      </c:layout>
      <c:overlay val="0"/>
      <c:txPr>
        <a:bodyPr/>
        <a:lstStyle/>
        <a:p>
          <a:pPr>
            <a:defRPr sz="1400" b="1">
              <a:latin typeface="Arial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Tabelle1!$A$3:$A$7</c:f>
              <c:strCache>
                <c:ptCount val="5"/>
                <c:pt idx="0">
                  <c:v>Kinder (bis 14)</c:v>
                </c:pt>
                <c:pt idx="1">
                  <c:v>Jugendliche (14-17)</c:v>
                </c:pt>
                <c:pt idx="2">
                  <c:v>Junge Fahrer (18-24)</c:v>
                </c:pt>
                <c:pt idx="3">
                  <c:v>Erwachsene (25-64)</c:v>
                </c:pt>
                <c:pt idx="4">
                  <c:v>Senioren (65+)</c:v>
                </c:pt>
              </c:strCache>
            </c:strRef>
          </c:cat>
          <c:val>
            <c:numRef>
              <c:f>Tabelle1!$B$3:$B$7</c:f>
              <c:numCache>
                <c:formatCode>General</c:formatCode>
                <c:ptCount val="5"/>
                <c:pt idx="0">
                  <c:v>30</c:v>
                </c:pt>
                <c:pt idx="1">
                  <c:v>21</c:v>
                </c:pt>
                <c:pt idx="2">
                  <c:v>376</c:v>
                </c:pt>
                <c:pt idx="3">
                  <c:v>2890</c:v>
                </c:pt>
                <c:pt idx="4">
                  <c:v>938</c:v>
                </c:pt>
              </c:numCache>
            </c:numRef>
          </c:val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Tabelle1!$A$3:$A$7</c:f>
              <c:strCache>
                <c:ptCount val="5"/>
                <c:pt idx="0">
                  <c:v>Kinder (bis 14)</c:v>
                </c:pt>
                <c:pt idx="1">
                  <c:v>Jugendliche (14-17)</c:v>
                </c:pt>
                <c:pt idx="2">
                  <c:v>Junge Fahrer (18-24)</c:v>
                </c:pt>
                <c:pt idx="3">
                  <c:v>Erwachsene (25-64)</c:v>
                </c:pt>
                <c:pt idx="4">
                  <c:v>Senioren (65+)</c:v>
                </c:pt>
              </c:strCache>
            </c:strRef>
          </c:cat>
          <c:val>
            <c:numRef>
              <c:f>Tabelle1!$C$3:$C$7</c:f>
              <c:numCache>
                <c:formatCode>General</c:formatCode>
                <c:ptCount val="5"/>
                <c:pt idx="0">
                  <c:v>39</c:v>
                </c:pt>
                <c:pt idx="1">
                  <c:v>37</c:v>
                </c:pt>
                <c:pt idx="2">
                  <c:v>357</c:v>
                </c:pt>
                <c:pt idx="3">
                  <c:v>2814</c:v>
                </c:pt>
                <c:pt idx="4">
                  <c:v>945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367040"/>
        <c:axId val="235946368"/>
      </c:barChart>
      <c:catAx>
        <c:axId val="235367040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5946368"/>
        <c:crossesAt val="0"/>
        <c:auto val="1"/>
        <c:lblAlgn val="ctr"/>
        <c:lblOffset val="100"/>
        <c:noMultiLvlLbl val="0"/>
      </c:catAx>
      <c:valAx>
        <c:axId val="23594636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536704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45012597456703E-2"/>
          <c:y val="1.8947422759781105E-2"/>
          <c:w val="0.88850432479615926"/>
          <c:h val="0.787194724964877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145</c:v>
                </c:pt>
                <c:pt idx="1">
                  <c:v>306</c:v>
                </c:pt>
                <c:pt idx="2">
                  <c:v>83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171</c:v>
                </c:pt>
                <c:pt idx="1">
                  <c:v>313</c:v>
                </c:pt>
                <c:pt idx="2">
                  <c:v>78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468544"/>
        <c:axId val="155470080"/>
      </c:barChart>
      <c:catAx>
        <c:axId val="155468544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+mj-lt"/>
              </a:defRPr>
            </a:pPr>
            <a:endParaRPr lang="de-DE"/>
          </a:p>
        </c:txPr>
        <c:crossAx val="155470080"/>
        <c:crossesAt val="0"/>
        <c:auto val="1"/>
        <c:lblAlgn val="ctr"/>
        <c:lblOffset val="100"/>
        <c:noMultiLvlLbl val="0"/>
      </c:catAx>
      <c:valAx>
        <c:axId val="155470080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155468544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layout/>
      <c:overlay val="0"/>
    </c:title>
    <c:autoTitleDeleted val="0"/>
    <c:view3D>
      <c:rotX val="70"/>
      <c:rotY val="17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817353627374"/>
          <c:y val="0.35467026961162024"/>
          <c:w val="0.82561659815576049"/>
          <c:h val="0.57025787457307608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Einwohner / Revier</c:v>
                </c:pt>
              </c:strCache>
            </c:strRef>
          </c:tx>
          <c:explosion val="25"/>
          <c:dPt>
            <c:idx val="0"/>
            <c:bubble3D val="0"/>
            <c:explosion val="13"/>
            <c:spPr>
              <a:solidFill>
                <a:srgbClr val="FF0000"/>
              </a:solidFill>
              <a:ln>
                <a:noFill/>
              </a:ln>
            </c:spPr>
          </c:dPt>
          <c:dPt>
            <c:idx val="1"/>
            <c:bubble3D val="0"/>
            <c:explosion val="6"/>
            <c:spPr>
              <a:solidFill>
                <a:srgbClr val="FFFF00"/>
              </a:solidFill>
            </c:spPr>
          </c:dPt>
          <c:dPt>
            <c:idx val="2"/>
            <c:bubble3D val="0"/>
            <c:explosion val="13"/>
            <c:spPr>
              <a:solidFill>
                <a:srgbClr val="0000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20070839351183201"/>
                  <c:y val="-8.4145444412986367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2058917064770581"/>
                  <c:y val="3.370055656898337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PRev. OR</c:v>
                </c:pt>
                <c:pt idx="1">
                  <c:v>PRev. GE</c:v>
                </c:pt>
                <c:pt idx="2">
                  <c:v>PRev. HD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73759</c:v>
                </c:pt>
                <c:pt idx="1">
                  <c:v>36607</c:v>
                </c:pt>
                <c:pt idx="2">
                  <c:v>99527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9901538717920229"/>
          <c:y val="8.1176464263827311E-2"/>
          <c:w val="0.43998027996889227"/>
          <c:h val="0.226403159505574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Tabelle1!$A$3:$A$4</c:f>
              <c:strCache>
                <c:ptCount val="2"/>
                <c:pt idx="0">
                  <c:v>Senioren </c:v>
                </c:pt>
                <c:pt idx="1">
                  <c:v>Junge Fahrer </c:v>
                </c:pt>
              </c:strCache>
            </c:strRef>
          </c:cat>
          <c:val>
            <c:numRef>
              <c:f>Tabelle1!$B$3:$B$4</c:f>
              <c:numCache>
                <c:formatCode>General</c:formatCode>
                <c:ptCount val="2"/>
                <c:pt idx="0">
                  <c:v>323</c:v>
                </c:pt>
                <c:pt idx="1">
                  <c:v>145</c:v>
                </c:pt>
              </c:numCache>
            </c:numRef>
          </c:val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Tabelle1!$A$3:$A$4</c:f>
              <c:strCache>
                <c:ptCount val="2"/>
                <c:pt idx="0">
                  <c:v>Senioren </c:v>
                </c:pt>
                <c:pt idx="1">
                  <c:v>Junge Fahrer </c:v>
                </c:pt>
              </c:strCache>
            </c:strRef>
          </c:cat>
          <c:val>
            <c:numRef>
              <c:f>Tabelle1!$C$3:$C$4</c:f>
              <c:numCache>
                <c:formatCode>General</c:formatCode>
                <c:ptCount val="2"/>
                <c:pt idx="0">
                  <c:v>351</c:v>
                </c:pt>
                <c:pt idx="1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5503616"/>
        <c:axId val="236094208"/>
      </c:barChart>
      <c:catAx>
        <c:axId val="155503616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6094208"/>
        <c:crossesAt val="0"/>
        <c:auto val="1"/>
        <c:lblAlgn val="ctr"/>
        <c:lblOffset val="100"/>
        <c:noMultiLvlLbl val="0"/>
      </c:catAx>
      <c:valAx>
        <c:axId val="236094208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550361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53</c:v>
                </c:pt>
                <c:pt idx="1">
                  <c:v>122</c:v>
                </c:pt>
                <c:pt idx="2">
                  <c:v>28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66</c:v>
                </c:pt>
                <c:pt idx="1">
                  <c:v>115</c:v>
                </c:pt>
                <c:pt idx="2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6124416"/>
        <c:axId val="235995136"/>
      </c:barChart>
      <c:catAx>
        <c:axId val="236124416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+mj-lt"/>
              </a:defRPr>
            </a:pPr>
            <a:endParaRPr lang="de-DE"/>
          </a:p>
        </c:txPr>
        <c:crossAx val="235995136"/>
        <c:crossesAt val="0"/>
        <c:auto val="1"/>
        <c:lblAlgn val="ctr"/>
        <c:lblOffset val="100"/>
        <c:noMultiLvlLbl val="0"/>
      </c:catAx>
      <c:valAx>
        <c:axId val="2359951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36124416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2849111458534"/>
          <c:y val="3.5422224567575995E-2"/>
          <c:w val="0.79226921888089019"/>
          <c:h val="0.78658087799362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Tabelle1!$A$3:$A$4</c:f>
              <c:strCache>
                <c:ptCount val="2"/>
                <c:pt idx="0">
                  <c:v>Senioren </c:v>
                </c:pt>
                <c:pt idx="1">
                  <c:v>Junge Fahrer </c:v>
                </c:pt>
              </c:strCache>
            </c:strRef>
          </c:cat>
          <c:val>
            <c:numRef>
              <c:f>Tabelle1!$B$3:$B$4</c:f>
              <c:numCache>
                <c:formatCode>General</c:formatCode>
                <c:ptCount val="2"/>
                <c:pt idx="0">
                  <c:v>153</c:v>
                </c:pt>
                <c:pt idx="1">
                  <c:v>65</c:v>
                </c:pt>
              </c:numCache>
            </c:numRef>
          </c:val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Tabelle1!$A$3:$A$4</c:f>
              <c:strCache>
                <c:ptCount val="2"/>
                <c:pt idx="0">
                  <c:v>Senioren </c:v>
                </c:pt>
                <c:pt idx="1">
                  <c:v>Junge Fahrer </c:v>
                </c:pt>
              </c:strCache>
            </c:strRef>
          </c:cat>
          <c:val>
            <c:numRef>
              <c:f>Tabelle1!$C$3:$C$4</c:f>
              <c:numCache>
                <c:formatCode>General</c:formatCode>
                <c:ptCount val="2"/>
                <c:pt idx="0">
                  <c:v>147</c:v>
                </c:pt>
                <c:pt idx="1">
                  <c:v>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767296"/>
        <c:axId val="235768832"/>
      </c:barChart>
      <c:catAx>
        <c:axId val="235767296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5768832"/>
        <c:crossesAt val="0"/>
        <c:auto val="1"/>
        <c:lblAlgn val="ctr"/>
        <c:lblOffset val="100"/>
        <c:noMultiLvlLbl val="0"/>
      </c:catAx>
      <c:valAx>
        <c:axId val="235768832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5767296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29</c:v>
                </c:pt>
                <c:pt idx="1">
                  <c:v>28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27</c:v>
                </c:pt>
                <c:pt idx="1">
                  <c:v>32</c:v>
                </c:pt>
                <c:pt idx="2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676416"/>
        <c:axId val="235677952"/>
      </c:barChart>
      <c:catAx>
        <c:axId val="235676416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+mj-lt"/>
              </a:defRPr>
            </a:pPr>
            <a:endParaRPr lang="de-DE"/>
          </a:p>
        </c:txPr>
        <c:crossAx val="235677952"/>
        <c:crossesAt val="0"/>
        <c:auto val="1"/>
        <c:lblAlgn val="ctr"/>
        <c:lblOffset val="100"/>
        <c:noMultiLvlLbl val="0"/>
      </c:catAx>
      <c:valAx>
        <c:axId val="2356779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35676416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Tabelle1!$A$3:$A$4</c:f>
              <c:strCache>
                <c:ptCount val="2"/>
                <c:pt idx="0">
                  <c:v>Senioren </c:v>
                </c:pt>
                <c:pt idx="1">
                  <c:v>Junge Fahrer </c:v>
                </c:pt>
              </c:strCache>
            </c:strRef>
          </c:cat>
          <c:val>
            <c:numRef>
              <c:f>Tabelle1!$B$3:$B$4</c:f>
              <c:numCache>
                <c:formatCode>General</c:formatCode>
                <c:ptCount val="2"/>
                <c:pt idx="0">
                  <c:v>462</c:v>
                </c:pt>
                <c:pt idx="1">
                  <c:v>166</c:v>
                </c:pt>
              </c:numCache>
            </c:numRef>
          </c:val>
        </c:ser>
        <c:ser>
          <c:idx val="1"/>
          <c:order val="1"/>
          <c:tx>
            <c:strRef>
              <c:f>Tabelle1!$C$2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Tabelle1!$A$3:$A$4</c:f>
              <c:strCache>
                <c:ptCount val="2"/>
                <c:pt idx="0">
                  <c:v>Senioren </c:v>
                </c:pt>
                <c:pt idx="1">
                  <c:v>Junge Fahrer </c:v>
                </c:pt>
              </c:strCache>
            </c:strRef>
          </c:cat>
          <c:val>
            <c:numRef>
              <c:f>Tabelle1!$C$3:$C$4</c:f>
              <c:numCache>
                <c:formatCode>General</c:formatCode>
                <c:ptCount val="2"/>
                <c:pt idx="0">
                  <c:v>447</c:v>
                </c:pt>
                <c:pt idx="1">
                  <c:v>153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715968"/>
        <c:axId val="236438656"/>
      </c:barChart>
      <c:catAx>
        <c:axId val="235715968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6438656"/>
        <c:crossesAt val="0"/>
        <c:auto val="1"/>
        <c:lblAlgn val="ctr"/>
        <c:lblOffset val="100"/>
        <c:noMultiLvlLbl val="0"/>
      </c:catAx>
      <c:valAx>
        <c:axId val="236438656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35715968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2"/>
            <c:invertIfNegative val="0"/>
            <c:bubble3D val="0"/>
          </c:dPt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63</c:v>
                </c:pt>
                <c:pt idx="1">
                  <c:v>156</c:v>
                </c:pt>
                <c:pt idx="2">
                  <c:v>44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000099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Kradfahrer </c:v>
                </c:pt>
                <c:pt idx="1">
                  <c:v>Radfahrer </c:v>
                </c:pt>
                <c:pt idx="2">
                  <c:v>Fußgänger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78</c:v>
                </c:pt>
                <c:pt idx="1">
                  <c:v>166</c:v>
                </c:pt>
                <c:pt idx="2">
                  <c:v>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5870848"/>
        <c:axId val="235876736"/>
      </c:barChart>
      <c:catAx>
        <c:axId val="235870848"/>
        <c:scaling>
          <c:orientation val="minMax"/>
        </c:scaling>
        <c:delete val="0"/>
        <c:axPos val="b"/>
        <c:majorTickMark val="none"/>
        <c:minorTickMark val="none"/>
        <c:tickLblPos val="high"/>
        <c:txPr>
          <a:bodyPr/>
          <a:lstStyle/>
          <a:p>
            <a:pPr>
              <a:defRPr sz="1400">
                <a:latin typeface="+mj-lt"/>
              </a:defRPr>
            </a:pPr>
            <a:endParaRPr lang="de-DE"/>
          </a:p>
        </c:txPr>
        <c:crossAx val="235876736"/>
        <c:crossesAt val="0"/>
        <c:auto val="1"/>
        <c:lblAlgn val="ctr"/>
        <c:lblOffset val="100"/>
        <c:noMultiLvlLbl val="0"/>
      </c:catAx>
      <c:valAx>
        <c:axId val="235876736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de-DE"/>
          </a:p>
        </c:txPr>
        <c:crossAx val="235870848"/>
        <c:crosses val="autoZero"/>
        <c:crossBetween val="between"/>
        <c:majorUnit val="50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b="1">
                <a:latin typeface="Arial Narrow" panose="020B0606020202030204" pitchFamily="34" charset="0"/>
              </a:defRPr>
            </a:pPr>
            <a:r>
              <a:rPr lang="en-US" sz="1400" b="1" dirty="0" smtClean="0">
                <a:latin typeface="Arial Narrow" panose="020B0606020202030204" pitchFamily="34" charset="0"/>
              </a:rPr>
              <a:t>2018</a:t>
            </a:r>
            <a:endParaRPr lang="en-US" sz="1400" b="1" dirty="0">
              <a:latin typeface="Arial Narrow" panose="020B0606020202030204" pitchFamily="34" charset="0"/>
            </a:endParaRPr>
          </a:p>
        </c:rich>
      </c:tx>
      <c:overlay val="0"/>
    </c:title>
    <c:autoTitleDeleted val="0"/>
    <c:view3D>
      <c:rotX val="70"/>
      <c:rotY val="27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203729726664787E-2"/>
          <c:y val="0.28320043268844242"/>
          <c:w val="0.77956451909302249"/>
          <c:h val="0.58650333652489783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2018</c:v>
                </c:pt>
              </c:strCache>
            </c:strRef>
          </c:tx>
          <c:explosion val="25"/>
          <c:dPt>
            <c:idx val="0"/>
            <c:bubble3D val="0"/>
            <c:explosion val="14"/>
            <c:spPr>
              <a:solidFill>
                <a:srgbClr val="FF0000"/>
              </a:solidFill>
            </c:spPr>
          </c:dPt>
          <c:dPt>
            <c:idx val="1"/>
            <c:bubble3D val="0"/>
            <c:explosion val="3"/>
            <c:spPr>
              <a:solidFill>
                <a:srgbClr val="FFFF00"/>
              </a:solidFill>
            </c:spPr>
          </c:dPt>
          <c:dPt>
            <c:idx val="2"/>
            <c:bubble3D val="0"/>
            <c:explosion val="1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1.7853788101846759E-2"/>
                  <c:y val="0.1320835069203351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460284723327597"/>
                  <c:y val="-0.14888063792309547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8792726773406604"/>
                  <c:y val="-0.1010334821918008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Arial Narrow" panose="020B060602020203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PI OHV</c:v>
                </c:pt>
                <c:pt idx="1">
                  <c:v>PI OPR</c:v>
                </c:pt>
                <c:pt idx="2">
                  <c:v>PI PR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23155</c:v>
                </c:pt>
                <c:pt idx="1">
                  <c:v>14069</c:v>
                </c:pt>
                <c:pt idx="2">
                  <c:v>9884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overlay val="0"/>
      <c:txPr>
        <a:bodyPr/>
        <a:lstStyle/>
        <a:p>
          <a:pPr>
            <a:defRPr sz="1400">
              <a:latin typeface="Arial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1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PI OHV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23754</c:v>
                </c:pt>
                <c:pt idx="1">
                  <c:v>23167</c:v>
                </c:pt>
                <c:pt idx="2">
                  <c:v>25267</c:v>
                </c:pt>
                <c:pt idx="3">
                  <c:v>23541</c:v>
                </c:pt>
                <c:pt idx="4">
                  <c:v>23367</c:v>
                </c:pt>
                <c:pt idx="5">
                  <c:v>23155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PD Nord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47400</c:v>
                </c:pt>
                <c:pt idx="1">
                  <c:v>45809</c:v>
                </c:pt>
                <c:pt idx="2">
                  <c:v>47524</c:v>
                </c:pt>
                <c:pt idx="3">
                  <c:v>47507</c:v>
                </c:pt>
                <c:pt idx="4">
                  <c:v>46867</c:v>
                </c:pt>
                <c:pt idx="5">
                  <c:v>47108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6140800"/>
        <c:axId val="236146688"/>
        <c:axId val="235891328"/>
      </c:bar3DChart>
      <c:catAx>
        <c:axId val="236140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6146688"/>
        <c:crosses val="autoZero"/>
        <c:auto val="1"/>
        <c:lblAlgn val="ctr"/>
        <c:lblOffset val="100"/>
        <c:noMultiLvlLbl val="0"/>
      </c:catAx>
      <c:valAx>
        <c:axId val="236146688"/>
        <c:scaling>
          <c:orientation val="minMax"/>
          <c:max val="50000"/>
          <c:min val="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de-DE"/>
          </a:p>
        </c:txPr>
        <c:crossAx val="236140800"/>
        <c:crosses val="autoZero"/>
        <c:crossBetween val="between"/>
        <c:majorUnit val="10000"/>
        <c:minorUnit val="5000"/>
      </c:valAx>
      <c:serAx>
        <c:axId val="235891328"/>
        <c:scaling>
          <c:orientation val="minMax"/>
        </c:scaling>
        <c:delete val="1"/>
        <c:axPos val="b"/>
        <c:majorTickMark val="none"/>
        <c:minorTickMark val="none"/>
        <c:tickLblPos val="nextTo"/>
        <c:crossAx val="236146688"/>
        <c:crosses val="autoZero"/>
      </c:ser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>
                <a:latin typeface="Arial Narrow" panose="020B0606020202030204" pitchFamily="34" charset="0"/>
              </a:defRPr>
            </a:pPr>
            <a:endParaRPr lang="de-DE"/>
          </a:p>
        </c:txPr>
      </c:dTable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PRev. OR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12136</c:v>
                </c:pt>
                <c:pt idx="1">
                  <c:v>11555</c:v>
                </c:pt>
                <c:pt idx="2">
                  <c:v>12690</c:v>
                </c:pt>
                <c:pt idx="3">
                  <c:v>11308</c:v>
                </c:pt>
                <c:pt idx="4">
                  <c:v>11347</c:v>
                </c:pt>
                <c:pt idx="5">
                  <c:v>11244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PRev. GE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2461</c:v>
                </c:pt>
                <c:pt idx="1">
                  <c:v>2493</c:v>
                </c:pt>
                <c:pt idx="2">
                  <c:v>2559</c:v>
                </c:pt>
                <c:pt idx="3">
                  <c:v>2399</c:v>
                </c:pt>
                <c:pt idx="4">
                  <c:v>2253</c:v>
                </c:pt>
                <c:pt idx="5">
                  <c:v>2142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PRev. HD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Tabelle1!$D$2:$D$7</c:f>
              <c:numCache>
                <c:formatCode>General</c:formatCode>
                <c:ptCount val="6"/>
                <c:pt idx="0">
                  <c:v>9140</c:v>
                </c:pt>
                <c:pt idx="1">
                  <c:v>9085</c:v>
                </c:pt>
                <c:pt idx="2">
                  <c:v>9877</c:v>
                </c:pt>
                <c:pt idx="3">
                  <c:v>9632</c:v>
                </c:pt>
                <c:pt idx="4">
                  <c:v>9684</c:v>
                </c:pt>
                <c:pt idx="5">
                  <c:v>9757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236283008"/>
        <c:axId val="236284544"/>
      </c:barChart>
      <c:catAx>
        <c:axId val="236283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36284544"/>
        <c:crosses val="autoZero"/>
        <c:auto val="1"/>
        <c:lblAlgn val="ctr"/>
        <c:lblOffset val="100"/>
        <c:noMultiLvlLbl val="0"/>
      </c:catAx>
      <c:valAx>
        <c:axId val="236284544"/>
        <c:scaling>
          <c:orientation val="minMax"/>
          <c:max val="50000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236283008"/>
        <c:crosses val="autoZero"/>
        <c:crossBetween val="between"/>
        <c:majorUnit val="5000"/>
        <c:minorUnit val="1000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Kriminalität</a:t>
            </a:r>
            <a:r>
              <a:rPr lang="en-US" baseline="0" dirty="0" smtClean="0"/>
              <a:t>sverteilung  Revier </a:t>
            </a:r>
            <a:endParaRPr lang="en-US" dirty="0"/>
          </a:p>
        </c:rich>
      </c:tx>
      <c:layout>
        <c:manualLayout>
          <c:xMode val="edge"/>
          <c:yMode val="edge"/>
          <c:x val="0.15705223930865744"/>
          <c:y val="0"/>
        </c:manualLayout>
      </c:layout>
      <c:overlay val="0"/>
    </c:title>
    <c:autoTitleDeleted val="0"/>
    <c:view3D>
      <c:rotX val="76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507266081704687E-2"/>
          <c:y val="0.2538793271411125"/>
          <c:w val="0.81288816255131024"/>
          <c:h val="0.66254994250238575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Fälle K  pro Revier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  <a:ln>
                <a:noFill/>
              </a:ln>
            </c:spPr>
          </c:dPt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PRev. OR</c:v>
                </c:pt>
                <c:pt idx="1">
                  <c:v>PRev. GE</c:v>
                </c:pt>
                <c:pt idx="2">
                  <c:v>PRev. HD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4454</c:v>
                </c:pt>
                <c:pt idx="1">
                  <c:v>2052</c:v>
                </c:pt>
                <c:pt idx="2">
                  <c:v>6172</c:v>
                </c:pt>
              </c:numCache>
            </c:numRef>
          </c:val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dirty="0" err="1" smtClean="0"/>
              <a:t>Verkehrsunfalllage</a:t>
            </a:r>
            <a:r>
              <a:rPr lang="en-US" sz="2000" dirty="0" smtClean="0"/>
              <a:t> </a:t>
            </a:r>
            <a:r>
              <a:rPr lang="en-US" sz="2000" baseline="0" dirty="0" smtClean="0"/>
              <a:t>  Revier </a:t>
            </a:r>
            <a:endParaRPr lang="en-US" sz="2000" dirty="0"/>
          </a:p>
        </c:rich>
      </c:tx>
      <c:layout>
        <c:manualLayout>
          <c:xMode val="edge"/>
          <c:yMode val="edge"/>
          <c:x val="0.10205887268433067"/>
          <c:y val="0"/>
        </c:manualLayout>
      </c:layout>
      <c:overlay val="0"/>
    </c:title>
    <c:autoTitleDeleted val="0"/>
    <c:view3D>
      <c:rotX val="76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72611786658146"/>
          <c:y val="0.3275856416682299"/>
          <c:w val="0.72339241538520871"/>
          <c:h val="0.58884349826339877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VU nach Revier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0.10077051587952851"/>
                  <c:y val="-0.19282168521370374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36%</a:t>
                    </a:r>
                    <a:endParaRPr lang="en-US" dirty="0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7.1380237593263562E-2"/>
                  <c:y val="0.1285928364012461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6642995711875033"/>
                  <c:y val="6.3772237272186495E-3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en-US" dirty="0" smtClean="0"/>
                      <a:t>4129</a:t>
                    </a:r>
                    <a:r>
                      <a:rPr lang="en-US" dirty="0"/>
                      <a:t>%</a:t>
                    </a:r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PRev. OR</c:v>
                </c:pt>
                <c:pt idx="1">
                  <c:v>PRev. GE</c:v>
                </c:pt>
                <c:pt idx="2">
                  <c:v>PRev. HD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2165</c:v>
                </c:pt>
                <c:pt idx="1">
                  <c:v>1352</c:v>
                </c:pt>
                <c:pt idx="2">
                  <c:v>1416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8009222273033646"/>
          <c:y val="8.3107113781528824E-2"/>
          <c:w val="0.4307197743972877"/>
          <c:h val="0.244571186079506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Einsatzbelastung</a:t>
            </a:r>
            <a:r>
              <a:rPr lang="en-US" dirty="0" smtClean="0"/>
              <a:t> </a:t>
            </a:r>
            <a:r>
              <a:rPr lang="en-US" baseline="0" dirty="0" smtClean="0"/>
              <a:t> Revier </a:t>
            </a:r>
            <a:endParaRPr lang="en-US" dirty="0"/>
          </a:p>
        </c:rich>
      </c:tx>
      <c:layout>
        <c:manualLayout>
          <c:xMode val="edge"/>
          <c:yMode val="edge"/>
          <c:x val="0.21309841597420953"/>
          <c:y val="0"/>
        </c:manualLayout>
      </c:layout>
      <c:overlay val="0"/>
    </c:title>
    <c:autoTitleDeleted val="0"/>
    <c:view3D>
      <c:rotX val="76"/>
      <c:rotY val="14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72611786658146"/>
          <c:y val="0.3275856416682299"/>
          <c:w val="0.72339241538520871"/>
          <c:h val="0.58884349826339877"/>
        </c:manualLayout>
      </c:layout>
      <c:pie3D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Einsätze 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0000FF"/>
              </a:solidFill>
              <a:ln>
                <a:noFill/>
              </a:ln>
            </c:spPr>
          </c:dPt>
          <c:dLbls>
            <c:dLbl>
              <c:idx val="0"/>
              <c:layout>
                <c:manualLayout>
                  <c:x val="9.5426145598598341E-2"/>
                  <c:y val="-0.15596946423075031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9.3721820322242369E-2"/>
                  <c:y val="9.804124678314431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513531754995896"/>
                  <c:y val="8.0081721338794834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Tabelle1!$A$2:$A$4</c:f>
              <c:strCache>
                <c:ptCount val="3"/>
                <c:pt idx="0">
                  <c:v>PRev. OR</c:v>
                </c:pt>
                <c:pt idx="1">
                  <c:v>PRev. GE</c:v>
                </c:pt>
                <c:pt idx="2">
                  <c:v>PRev. HD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11244</c:v>
                </c:pt>
                <c:pt idx="1">
                  <c:v>2147</c:v>
                </c:pt>
                <c:pt idx="2">
                  <c:v>9757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t"/>
      <c:layout>
        <c:manualLayout>
          <c:xMode val="edge"/>
          <c:yMode val="edge"/>
          <c:x val="0.28009222273033646"/>
          <c:y val="8.3107113781528824E-2"/>
          <c:w val="0.4307197743972877"/>
          <c:h val="0.244571186079506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de-DE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320471743887552E-2"/>
          <c:y val="0.14956143284344256"/>
          <c:w val="0.89249492900608518"/>
          <c:h val="0.60421545667447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00FF"/>
            </a:solidFill>
            <a:ln w="9525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4"/>
              <c:numFmt formatCode="#,##0" sourceLinked="0"/>
              <c:spPr>
                <a:noFill/>
                <a:ln w="2860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numFmt formatCode="#,##0" sourceLinked="0"/>
              <c:spPr>
                <a:noFill/>
                <a:ln w="2860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numFmt formatCode="#,##0" sourceLinked="0"/>
              <c:spPr>
                <a:noFill/>
                <a:ln w="28601">
                  <a:noFill/>
                </a:ln>
              </c:spPr>
              <c:txPr>
                <a:bodyPr/>
                <a:lstStyle/>
                <a:p>
                  <a:pPr>
                    <a:defRPr sz="1200" b="0" i="0" u="none" strike="noStrike" baseline="0">
                      <a:solidFill>
                        <a:schemeClr val="tx1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de-D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86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Verkehrsunfälle</c:v>
                </c:pt>
                <c:pt idx="1">
                  <c:v>davon VU-P</c:v>
                </c:pt>
                <c:pt idx="2">
                  <c:v>Verletzte</c:v>
                </c:pt>
                <c:pt idx="3">
                  <c:v>Getötete</c:v>
                </c:pt>
              </c:strCache>
            </c:strRef>
          </c:cat>
          <c:val>
            <c:numRef>
              <c:f>Sheet1!$B$2:$E$2</c:f>
              <c:numCache>
                <c:formatCode>#,##0</c:formatCode>
                <c:ptCount val="4"/>
                <c:pt idx="0">
                  <c:v>6060</c:v>
                </c:pt>
                <c:pt idx="1">
                  <c:v>711</c:v>
                </c:pt>
                <c:pt idx="2">
                  <c:v>884</c:v>
                </c:pt>
                <c:pt idx="3">
                  <c:v>14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9525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pPr>
              <a:noFill/>
              <a:ln w="2860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Verkehrsunfälle</c:v>
                </c:pt>
                <c:pt idx="1">
                  <c:v>davon VU-P</c:v>
                </c:pt>
                <c:pt idx="2">
                  <c:v>Verletzte</c:v>
                </c:pt>
                <c:pt idx="3">
                  <c:v>Getötete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5924</c:v>
                </c:pt>
                <c:pt idx="1">
                  <c:v>721</c:v>
                </c:pt>
                <c:pt idx="2">
                  <c:v>882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233905152"/>
        <c:axId val="233915136"/>
      </c:barChart>
      <c:catAx>
        <c:axId val="233905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39151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3915136"/>
        <c:scaling>
          <c:logBase val="10"/>
          <c:orientation val="minMax"/>
        </c:scaling>
        <c:delete val="0"/>
        <c:axPos val="l"/>
        <c:numFmt formatCode="#,##0" sourceLinked="1"/>
        <c:majorTickMark val="out"/>
        <c:minorTickMark val="none"/>
        <c:tickLblPos val="nextTo"/>
        <c:spPr>
          <a:ln w="35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  <c:crossAx val="233905152"/>
        <c:crosses val="autoZero"/>
        <c:crossBetween val="between"/>
      </c:valAx>
      <c:spPr>
        <a:noFill/>
        <a:ln w="28601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+mj-lt"/>
                <a:ea typeface="Arial"/>
                <a:cs typeface="Arial"/>
              </a:defRPr>
            </a:pPr>
            <a:endParaRPr lang="de-DE"/>
          </a:p>
        </c:txPr>
      </c:legendEntry>
      <c:layout>
        <c:manualLayout>
          <c:xMode val="edge"/>
          <c:yMode val="edge"/>
          <c:x val="0.37226309248373995"/>
          <c:y val="0.9004302131331352"/>
          <c:w val="0.33965240937428787"/>
          <c:h val="7.4941451990632332E-2"/>
        </c:manualLayout>
      </c:layout>
      <c:overlay val="0"/>
      <c:spPr>
        <a:solidFill>
          <a:schemeClr val="bg1"/>
        </a:solidFill>
        <a:ln w="3575">
          <a:noFill/>
          <a:prstDash val="solid"/>
        </a:ln>
      </c:spPr>
      <c:txPr>
        <a:bodyPr/>
        <a:lstStyle/>
        <a:p>
          <a:pPr>
            <a:defRPr sz="1200" b="0" i="0" u="none" strike="noStrike" baseline="0">
              <a:solidFill>
                <a:schemeClr val="tx1"/>
              </a:solidFill>
              <a:latin typeface="+mj-lt"/>
              <a:ea typeface="Arial"/>
              <a:cs typeface="Arial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79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36"/>
    </mc:Choice>
    <mc:Fallback>
      <c:style val="3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423556764069508E-2"/>
          <c:y val="0.10437764701883871"/>
          <c:w val="0.90777580174796513"/>
          <c:h val="0.7306518875745372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trendline>
            <c:trendlineType val="poly"/>
            <c:order val="5"/>
            <c:dispRSqr val="0"/>
            <c:dispEq val="0"/>
          </c:trendline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5814</c:v>
                </c:pt>
                <c:pt idx="1">
                  <c:v>5743</c:v>
                </c:pt>
                <c:pt idx="2">
                  <c:v>5713</c:v>
                </c:pt>
                <c:pt idx="3">
                  <c:v>5742</c:v>
                </c:pt>
                <c:pt idx="4">
                  <c:v>6060</c:v>
                </c:pt>
                <c:pt idx="5">
                  <c:v>5924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4022784"/>
        <c:axId val="234024320"/>
      </c:barChart>
      <c:catAx>
        <c:axId val="234022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Arial Narrow" panose="020B0606020202030204" pitchFamily="34" charset="0"/>
              </a:defRPr>
            </a:pPr>
            <a:endParaRPr lang="de-DE"/>
          </a:p>
        </c:txPr>
        <c:crossAx val="234024320"/>
        <c:crosses val="autoZero"/>
        <c:auto val="1"/>
        <c:lblAlgn val="ctr"/>
        <c:lblOffset val="100"/>
        <c:noMultiLvlLbl val="0"/>
      </c:catAx>
      <c:valAx>
        <c:axId val="234024320"/>
        <c:scaling>
          <c:orientation val="minMax"/>
          <c:max val="10000"/>
          <c:min val="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Arial Narrow" panose="020B0606020202030204" pitchFamily="34" charset="0"/>
              </a:defRPr>
            </a:pPr>
            <a:endParaRPr lang="de-DE"/>
          </a:p>
        </c:txPr>
        <c:crossAx val="234022784"/>
        <c:crosses val="autoZero"/>
        <c:crossBetween val="between"/>
        <c:majorUnit val="10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14851287852332"/>
          <c:y val="7.8700239300393007E-2"/>
          <c:w val="0.83283749884488434"/>
          <c:h val="0.645962732919254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0070C0"/>
            </a:solidFill>
            <a:ln w="12307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3455268514881626E-2"/>
                  <c:y val="-1.067615658362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42386239077052E-2"/>
                  <c:y val="-1.42348754448398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9316196623104642E-2"/>
                  <c:y val="-1.22206966122117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61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innerhalb geschlossener Ortschaften</c:v>
                </c:pt>
                <c:pt idx="1">
                  <c:v>außerhalb geschlossener Ortschaften</c:v>
                </c:pt>
              </c:strCache>
            </c:strRef>
          </c:cat>
          <c:val>
            <c:numRef>
              <c:f>Sheet1!$B$2:$C$2</c:f>
              <c:numCache>
                <c:formatCode>#,##0</c:formatCode>
                <c:ptCount val="2"/>
                <c:pt idx="0">
                  <c:v>4456</c:v>
                </c:pt>
                <c:pt idx="1">
                  <c:v>1604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0000"/>
            </a:solidFill>
            <a:ln w="12307">
              <a:solidFill>
                <a:schemeClr val="tx1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2.0080114003679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4902490637474E-2"/>
                  <c:y val="-3.55871886120996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96647511505781E-2"/>
                  <c:y val="8.2354919158236892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4613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 Narrow"/>
                    <a:ea typeface="Arial Narrow"/>
                    <a:cs typeface="Arial Narrow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innerhalb geschlossener Ortschaften</c:v>
                </c:pt>
                <c:pt idx="1">
                  <c:v>außerhalb geschlossener Ortschaften</c:v>
                </c:pt>
              </c:strCache>
            </c:strRef>
          </c:cat>
          <c:val>
            <c:numRef>
              <c:f>Sheet1!$B$3:$C$3</c:f>
              <c:numCache>
                <c:formatCode>#,##0</c:formatCode>
                <c:ptCount val="2"/>
                <c:pt idx="0">
                  <c:v>4520</c:v>
                </c:pt>
                <c:pt idx="1">
                  <c:v>1413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7"/>
        <c:axId val="234114048"/>
        <c:axId val="234124032"/>
      </c:barChart>
      <c:catAx>
        <c:axId val="234114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412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34124032"/>
        <c:scaling>
          <c:orientation val="minMax"/>
          <c:max val="9900"/>
          <c:min val="0"/>
        </c:scaling>
        <c:delete val="0"/>
        <c:axPos val="l"/>
        <c:majorGridlines>
          <c:spPr>
            <a:ln w="12307">
              <a:solidFill>
                <a:srgbClr val="FFFFFF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07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  <c:crossAx val="234114048"/>
        <c:crosses val="autoZero"/>
        <c:crossBetween val="between"/>
        <c:majorUnit val="50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</c:legendEntry>
      <c:legendEntry>
        <c:idx val="1"/>
        <c:txPr>
          <a:bodyPr/>
          <a:lstStyle/>
          <a:p>
            <a:pPr>
              <a:defRPr sz="1200" b="0" i="0" u="none" strike="noStrike" baseline="0">
                <a:solidFill>
                  <a:schemeClr val="tx1"/>
                </a:solidFill>
                <a:latin typeface="Arial Narrow"/>
                <a:ea typeface="Arial Narrow"/>
                <a:cs typeface="Arial Narrow"/>
              </a:defRPr>
            </a:pPr>
            <a:endParaRPr lang="de-DE"/>
          </a:p>
        </c:txPr>
      </c:legendEntry>
      <c:layout>
        <c:manualLayout>
          <c:xMode val="edge"/>
          <c:yMode val="edge"/>
          <c:x val="0.3229592492833217"/>
          <c:y val="0.90583279006735085"/>
          <c:w val="0.47601940905839119"/>
          <c:h val="8.0163364810715385E-2"/>
        </c:manualLayout>
      </c:layout>
      <c:overlay val="0"/>
      <c:spPr>
        <a:noFill/>
        <a:ln w="3077">
          <a:noFill/>
          <a:prstDash val="solid"/>
        </a:ln>
      </c:spPr>
      <c:txPr>
        <a:bodyPr/>
        <a:lstStyle/>
        <a:p>
          <a:pPr>
            <a:defRPr sz="1245" b="0" i="0" u="none" strike="noStrike" baseline="0">
              <a:solidFill>
                <a:schemeClr val="tx1"/>
              </a:solidFill>
              <a:latin typeface="Arial Narrow"/>
              <a:ea typeface="Arial Narrow"/>
              <a:cs typeface="Arial Narrow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357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de-DE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839472778539213"/>
          <c:y val="4.0090096826848297E-2"/>
          <c:w val="0.80768438020900912"/>
          <c:h val="0.759548885593908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VU i.g.O</c:v>
                </c:pt>
              </c:strCache>
            </c:strRef>
          </c:tx>
          <c:spPr>
            <a:solidFill>
              <a:srgbClr val="0000FF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Tabelle1!$B$2:$B$7</c:f>
              <c:numCache>
                <c:formatCode>General</c:formatCode>
                <c:ptCount val="6"/>
                <c:pt idx="0">
                  <c:v>4298</c:v>
                </c:pt>
                <c:pt idx="1">
                  <c:v>4306</c:v>
                </c:pt>
                <c:pt idx="2">
                  <c:v>4257</c:v>
                </c:pt>
                <c:pt idx="3">
                  <c:v>4285</c:v>
                </c:pt>
                <c:pt idx="4">
                  <c:v>4456</c:v>
                </c:pt>
                <c:pt idx="5">
                  <c:v>4520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VU a.g.O (ohne BAB)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txPr>
              <a:bodyPr/>
              <a:lstStyle/>
              <a:p>
                <a:pPr>
                  <a:defRPr sz="1400" b="1">
                    <a:latin typeface="Arial Narrow" panose="020B0606020202030204" pitchFamily="34" charset="0"/>
                  </a:defRPr>
                </a:pPr>
                <a:endParaRPr lang="de-D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Tabelle1!$A$2:$A$7</c:f>
              <c:numCache>
                <c:formatCode>General</c:formatCode>
                <c:ptCount val="6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Tabelle1!$C$2:$C$7</c:f>
              <c:numCache>
                <c:formatCode>General</c:formatCode>
                <c:ptCount val="6"/>
                <c:pt idx="0">
                  <c:v>1516</c:v>
                </c:pt>
                <c:pt idx="1">
                  <c:v>1437</c:v>
                </c:pt>
                <c:pt idx="2">
                  <c:v>1456</c:v>
                </c:pt>
                <c:pt idx="3">
                  <c:v>1457</c:v>
                </c:pt>
                <c:pt idx="4">
                  <c:v>1604</c:v>
                </c:pt>
                <c:pt idx="5">
                  <c:v>1413</c:v>
                </c:pt>
              </c:numCache>
            </c:numRef>
          </c:val>
        </c:ser>
        <c:dLbls>
          <c:dLblPos val="inBase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234211968"/>
        <c:axId val="234213760"/>
      </c:barChart>
      <c:catAx>
        <c:axId val="234211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latin typeface="Arial Narrow" panose="020B0606020202030204" pitchFamily="34" charset="0"/>
              </a:defRPr>
            </a:pPr>
            <a:endParaRPr lang="de-DE"/>
          </a:p>
        </c:txPr>
        <c:crossAx val="234213760"/>
        <c:crosses val="autoZero"/>
        <c:auto val="1"/>
        <c:lblAlgn val="ctr"/>
        <c:lblOffset val="100"/>
        <c:noMultiLvlLbl val="0"/>
      </c:catAx>
      <c:valAx>
        <c:axId val="234213760"/>
        <c:scaling>
          <c:orientation val="minMax"/>
          <c:max val="75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400" b="1">
                <a:solidFill>
                  <a:schemeClr val="tx1"/>
                </a:solidFill>
                <a:latin typeface="Arial Narrow" panose="020B0606020202030204" pitchFamily="34" charset="0"/>
              </a:defRPr>
            </a:pPr>
            <a:endParaRPr lang="de-DE"/>
          </a:p>
        </c:txPr>
        <c:crossAx val="234211968"/>
        <c:crosses val="autoZero"/>
        <c:crossBetween val="between"/>
        <c:majorUnit val="1000"/>
        <c:minorUnit val="200"/>
      </c:valAx>
    </c:plotArea>
    <c:legend>
      <c:legendPos val="b"/>
      <c:overlay val="0"/>
      <c:txPr>
        <a:bodyPr/>
        <a:lstStyle/>
        <a:p>
          <a:pPr>
            <a:defRPr sz="2000" b="0">
              <a:latin typeface="Arial Narrow" panose="020B0606020202030204" pitchFamily="34" charset="0"/>
            </a:defRPr>
          </a:pPr>
          <a:endParaRPr lang="de-DE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6867" y="1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77AAD-1A63-4549-BAA3-EF8EF2619F53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6867" y="9429750"/>
            <a:ext cx="2890665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A4136-2459-4D17-936E-B75AF806A5AC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4752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9AA886-FB6A-40F9-B2FA-578F2D069F68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11" y="4715909"/>
            <a:ext cx="5335269" cy="446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5"/>
            <a:ext cx="2889938" cy="4964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010E6-FB65-4D34-B6F9-EE48EB65405B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0303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5.emf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7.emf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7.emf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7.emf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7.emf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27.emf"/></Relationships>
</file>

<file path=ppt/notesSlides/_rels/notes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dirty="0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383CAB-1731-4BBE-BEF0-D36AB0E014C6}" type="slidenum">
              <a:rPr lang="de-DE" altLang="de-DE" smtClean="0"/>
              <a:pPr eaLnBrk="1" hangingPunct="1">
                <a:spcBef>
                  <a:spcPct val="0"/>
                </a:spcBef>
              </a:pPr>
              <a:t>2</a:t>
            </a:fld>
            <a:endParaRPr lang="de-DE" altLang="de-DE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A85A8FB-9EFF-49B7-B92F-ED079242E509}" type="slidenum">
              <a:rPr lang="de-DE" altLang="de-DE" sz="1200"/>
              <a:pPr algn="r" eaLnBrk="1" hangingPunct="1">
                <a:spcBef>
                  <a:spcPct val="0"/>
                </a:spcBef>
              </a:pPr>
              <a:t>14</a:t>
            </a:fld>
            <a:endParaRPr lang="de-DE" altLang="de-DE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7892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7893" name="Notizenplatzhalter 1"/>
          <p:cNvSpPr>
            <a:spLocks noGrp="1"/>
          </p:cNvSpPr>
          <p:nvPr/>
        </p:nvSpPr>
        <p:spPr bwMode="auto">
          <a:xfrm>
            <a:off x="666600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3C38E1-EFF3-43CC-9F5C-8608CE4B3E20}" type="slidenum">
              <a:rPr lang="de-DE" altLang="de-DE" sz="1200"/>
              <a:pPr algn="r" eaLnBrk="1" hangingPunct="1">
                <a:spcBef>
                  <a:spcPct val="0"/>
                </a:spcBef>
              </a:pPr>
              <a:t>15</a:t>
            </a:fld>
            <a:endParaRPr lang="de-DE" altLang="de-DE" sz="120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2525" cy="3722687"/>
          </a:xfrm>
          <a:ln/>
        </p:spPr>
      </p:sp>
      <p:sp>
        <p:nvSpPr>
          <p:cNvPr id="112644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2645" name="Notizenplatzhalter 1"/>
          <p:cNvSpPr>
            <a:spLocks noGrp="1"/>
          </p:cNvSpPr>
          <p:nvPr/>
        </p:nvSpPr>
        <p:spPr bwMode="auto">
          <a:xfrm>
            <a:off x="666599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0EACAC-F3F9-4162-A4E1-D69A4ADC17E2}" type="slidenum">
              <a:rPr lang="de-DE" altLang="de-DE" sz="1200"/>
              <a:pPr algn="r" eaLnBrk="1" hangingPunct="1">
                <a:spcBef>
                  <a:spcPct val="0"/>
                </a:spcBef>
              </a:pPr>
              <a:t>16</a:t>
            </a:fld>
            <a:endParaRPr lang="de-DE" alt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9940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9941" name="Notizenplatzhalter 1"/>
          <p:cNvSpPr>
            <a:spLocks noGrp="1"/>
          </p:cNvSpPr>
          <p:nvPr/>
        </p:nvSpPr>
        <p:spPr bwMode="auto">
          <a:xfrm>
            <a:off x="666600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DE5A6E-AE43-4BF9-8467-F02391F952C8}" type="slidenum">
              <a:rPr lang="de-DE" altLang="de-DE" sz="1200"/>
              <a:pPr algn="r" eaLnBrk="1" hangingPunct="1">
                <a:spcBef>
                  <a:spcPct val="0"/>
                </a:spcBef>
              </a:pPr>
              <a:t>17</a:t>
            </a:fld>
            <a:endParaRPr lang="de-DE" altLang="de-DE" sz="120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2525" cy="3722687"/>
          </a:xfrm>
          <a:ln/>
        </p:spPr>
      </p:sp>
      <p:sp>
        <p:nvSpPr>
          <p:cNvPr id="113668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3669" name="Notizenplatzhalter 1"/>
          <p:cNvSpPr>
            <a:spLocks noGrp="1"/>
          </p:cNvSpPr>
          <p:nvPr/>
        </p:nvSpPr>
        <p:spPr bwMode="auto">
          <a:xfrm>
            <a:off x="666599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D332A98-55DF-4E43-BD7D-463F50B3E107}" type="slidenum">
              <a:rPr lang="de-DE" altLang="de-DE" sz="1200"/>
              <a:pPr algn="r" eaLnBrk="1" hangingPunct="1">
                <a:spcBef>
                  <a:spcPct val="0"/>
                </a:spcBef>
              </a:pPr>
              <a:t>18</a:t>
            </a:fld>
            <a:endParaRPr lang="de-DE" altLang="de-DE" sz="120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2525" cy="3722687"/>
          </a:xfrm>
          <a:ln/>
        </p:spPr>
      </p:sp>
      <p:sp>
        <p:nvSpPr>
          <p:cNvPr id="114692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4693" name="Notizenplatzhalter 1"/>
          <p:cNvSpPr>
            <a:spLocks noGrp="1"/>
          </p:cNvSpPr>
          <p:nvPr/>
        </p:nvSpPr>
        <p:spPr bwMode="auto">
          <a:xfrm>
            <a:off x="666599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650B497-9E44-479D-859A-172C74620F24}" type="slidenum">
              <a:rPr lang="de-DE" altLang="de-DE" sz="1200"/>
              <a:pPr algn="r" eaLnBrk="1" hangingPunct="1">
                <a:spcBef>
                  <a:spcPct val="0"/>
                </a:spcBef>
              </a:pPr>
              <a:t>19</a:t>
            </a:fld>
            <a:endParaRPr lang="de-DE" altLang="de-DE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040" y="4714878"/>
            <a:ext cx="5339008" cy="4714875"/>
          </a:xfrm>
          <a:noFill/>
        </p:spPr>
        <p:txBody>
          <a:bodyPr/>
          <a:lstStyle/>
          <a:p>
            <a:endParaRPr altLang="de-DE" sz="1200" smtClean="0">
              <a:latin typeface="Arial Narrow" pitchFamily="34" charset="0"/>
            </a:endParaRPr>
          </a:p>
        </p:txBody>
      </p:sp>
      <p:sp>
        <p:nvSpPr>
          <p:cNvPr id="43013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DBE70DF-D52C-47C4-BFD8-9A6DCEEA2038}" type="slidenum">
              <a:rPr lang="de-DE" altLang="de-DE" sz="1200"/>
              <a:pPr algn="r" eaLnBrk="1" hangingPunct="1">
                <a:spcBef>
                  <a:spcPct val="0"/>
                </a:spcBef>
              </a:pPr>
              <a:t>20</a:t>
            </a:fld>
            <a:endParaRPr lang="de-DE" altLang="de-DE" sz="120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040" y="4714877"/>
            <a:ext cx="5339008" cy="4468813"/>
          </a:xfrm>
          <a:noFill/>
        </p:spPr>
        <p:txBody>
          <a:bodyPr/>
          <a:lstStyle/>
          <a:p>
            <a:endParaRPr altLang="de-DE" sz="1200" smtClean="0">
              <a:latin typeface="Arial Narrow" pitchFamily="34" charset="0"/>
            </a:endParaRPr>
          </a:p>
        </p:txBody>
      </p:sp>
      <p:sp>
        <p:nvSpPr>
          <p:cNvPr id="46085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018B2CA-9678-4F02-9B49-628EA58FA700}" type="slidenum">
              <a:rPr lang="de-DE" altLang="de-DE" sz="1200"/>
              <a:pPr algn="r" eaLnBrk="1" hangingPunct="1">
                <a:spcBef>
                  <a:spcPct val="0"/>
                </a:spcBef>
              </a:pPr>
              <a:t>21</a:t>
            </a:fld>
            <a:endParaRPr lang="de-DE" altLang="de-DE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1109" y="4733927"/>
            <a:ext cx="5339008" cy="44688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  <a:p>
            <a:pPr marL="190500" indent="-190500" eaLnBrk="1" hangingPunct="1">
              <a:lnSpc>
                <a:spcPct val="80000"/>
              </a:lnSpc>
              <a:defRPr/>
            </a:pPr>
            <a:endParaRPr altLang="de-DE" sz="1200" dirty="0">
              <a:latin typeface="Arial Narrow" panose="020B0606020202030204" pitchFamily="34" charset="0"/>
            </a:endParaRPr>
          </a:p>
          <a:p>
            <a:pPr marL="190500" indent="-190500" eaLnBrk="1" hangingPunct="1">
              <a:lnSpc>
                <a:spcPct val="80000"/>
              </a:lnSpc>
              <a:defRPr/>
            </a:pPr>
            <a:endParaRPr altLang="de-DE" sz="1200" dirty="0" smtClean="0">
              <a:latin typeface="Arial Narrow" panose="020B0606020202030204" pitchFamily="34" charset="0"/>
            </a:endParaRPr>
          </a:p>
        </p:txBody>
      </p:sp>
      <p:sp>
        <p:nvSpPr>
          <p:cNvPr id="47109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7969AD-B72B-4BAE-8FA8-4363D4BBF8E8}" type="slidenum">
              <a:rPr lang="de-DE" altLang="de-DE" sz="1200"/>
              <a:pPr algn="r" eaLnBrk="1" hangingPunct="1">
                <a:spcBef>
                  <a:spcPct val="0"/>
                </a:spcBef>
              </a:pPr>
              <a:t>22</a:t>
            </a:fld>
            <a:endParaRPr lang="de-DE" alt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040" y="4714877"/>
            <a:ext cx="5339008" cy="4468813"/>
          </a:xfrm>
          <a:noFill/>
        </p:spPr>
        <p:txBody>
          <a:bodyPr/>
          <a:lstStyle/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  <a:p>
            <a:pPr eaLnBrk="1" hangingPunct="1"/>
            <a:endParaRPr altLang="de-DE" sz="1200" smtClean="0">
              <a:latin typeface="Arial Narrow" pitchFamily="34" charset="0"/>
            </a:endParaRPr>
          </a:p>
        </p:txBody>
      </p:sp>
      <p:sp>
        <p:nvSpPr>
          <p:cNvPr id="49157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C37A5E4-590D-459C-A23C-86CABEF7460C}" type="slidenum">
              <a:rPr lang="de-DE" altLang="de-DE" sz="1200"/>
              <a:pPr algn="r" eaLnBrk="1" hangingPunct="1">
                <a:spcBef>
                  <a:spcPct val="0"/>
                </a:spcBef>
              </a:pPr>
              <a:t>23</a:t>
            </a:fld>
            <a:endParaRPr lang="de-DE" altLang="de-DE" sz="120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2525" cy="3722687"/>
          </a:xfrm>
          <a:ln/>
        </p:spPr>
      </p:sp>
      <p:sp>
        <p:nvSpPr>
          <p:cNvPr id="115716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15717" name="Notizenplatzhalter 1"/>
          <p:cNvSpPr>
            <a:spLocks noGrp="1"/>
          </p:cNvSpPr>
          <p:nvPr/>
        </p:nvSpPr>
        <p:spPr bwMode="auto">
          <a:xfrm>
            <a:off x="666599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smtClean="0"/>
              <a:t>Polizeirevier Oranienburg 	74.653</a:t>
            </a:r>
          </a:p>
          <a:p>
            <a:r>
              <a:rPr lang="de-DE" dirty="0" smtClean="0"/>
              <a:t>Oranienburg 			44.512</a:t>
            </a:r>
          </a:p>
          <a:p>
            <a:r>
              <a:rPr lang="de-DE" dirty="0" smtClean="0"/>
              <a:t>Kremmen 	 		 7.655</a:t>
            </a:r>
          </a:p>
          <a:p>
            <a:r>
              <a:rPr lang="de-DE" dirty="0" smtClean="0"/>
              <a:t>Liebenwalde  	 	 4.302</a:t>
            </a:r>
          </a:p>
          <a:p>
            <a:r>
              <a:rPr lang="de-DE" dirty="0" smtClean="0"/>
              <a:t>Oberkrämer 			11.327</a:t>
            </a:r>
          </a:p>
          <a:p>
            <a:r>
              <a:rPr lang="de-DE" dirty="0" smtClean="0"/>
              <a:t>Leegebruch 	  		6.857</a:t>
            </a:r>
          </a:p>
          <a:p>
            <a:r>
              <a:rPr lang="de-DE" dirty="0" smtClean="0"/>
              <a:t>  	 </a:t>
            </a:r>
          </a:p>
          <a:p>
            <a:endParaRPr lang="de-DE" dirty="0" smtClean="0"/>
          </a:p>
          <a:p>
            <a:r>
              <a:rPr lang="de-DE" dirty="0" smtClean="0"/>
              <a:t>Polizeirevier Gransee		36.661</a:t>
            </a:r>
          </a:p>
          <a:p>
            <a:r>
              <a:rPr lang="de-DE" dirty="0" smtClean="0"/>
              <a:t>Amt Gransee 	 </a:t>
            </a:r>
          </a:p>
          <a:p>
            <a:r>
              <a:rPr lang="de-DE" dirty="0" smtClean="0"/>
              <a:t>und Gemeinden 	 	 9.125</a:t>
            </a:r>
          </a:p>
          <a:p>
            <a:r>
              <a:rPr lang="de-DE" dirty="0" smtClean="0"/>
              <a:t>Löwenberger Land 	 	 8.257</a:t>
            </a:r>
          </a:p>
          <a:p>
            <a:r>
              <a:rPr lang="de-DE" dirty="0" smtClean="0"/>
              <a:t>Zehdenick 			13.427</a:t>
            </a:r>
          </a:p>
          <a:p>
            <a:r>
              <a:rPr lang="de-DE" dirty="0" smtClean="0"/>
              <a:t>Fürstenberg/Havel 	  	5.852</a:t>
            </a:r>
          </a:p>
          <a:p>
            <a:endParaRPr lang="de-DE" dirty="0" smtClean="0"/>
          </a:p>
          <a:p>
            <a:r>
              <a:rPr lang="de-DE" dirty="0" smtClean="0"/>
              <a:t>Polizeirevier Hennigsdorf		99.902 </a:t>
            </a:r>
          </a:p>
          <a:p>
            <a:r>
              <a:rPr lang="de-DE" dirty="0" smtClean="0"/>
              <a:t>Hennigsdorf 			26.283</a:t>
            </a:r>
          </a:p>
          <a:p>
            <a:r>
              <a:rPr lang="de-DE" dirty="0" smtClean="0"/>
              <a:t>Hohen Neuendorf 		26.154</a:t>
            </a:r>
          </a:p>
          <a:p>
            <a:r>
              <a:rPr lang="de-DE" dirty="0" smtClean="0"/>
              <a:t>Birkenwerder 		  	8.152</a:t>
            </a:r>
          </a:p>
          <a:p>
            <a:r>
              <a:rPr lang="de-DE" dirty="0" smtClean="0"/>
              <a:t>Gemeinden 	 </a:t>
            </a:r>
          </a:p>
          <a:p>
            <a:r>
              <a:rPr lang="de-DE" dirty="0" smtClean="0"/>
              <a:t>Mühlenbecker Land 		15.135</a:t>
            </a:r>
          </a:p>
          <a:p>
            <a:r>
              <a:rPr lang="de-DE" dirty="0" err="1" smtClean="0"/>
              <a:t>Glienicke</a:t>
            </a:r>
            <a:r>
              <a:rPr lang="de-DE" dirty="0" smtClean="0"/>
              <a:t>/Nordbahn 		12.196</a:t>
            </a:r>
          </a:p>
          <a:p>
            <a:r>
              <a:rPr lang="de-DE" dirty="0" smtClean="0"/>
              <a:t>Velten  				11.982</a:t>
            </a: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0E6-FB65-4D34-B6F9-EE48EB65405B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5083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869" y="9423246"/>
            <a:ext cx="2890665" cy="49696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7458E-3FA3-41CA-B626-E35152A4127F}" type="slidenum">
              <a:rPr lang="de-DE" altLang="de-DE"/>
              <a:pPr eaLnBrk="1" hangingPunct="1"/>
              <a:t>24</a:t>
            </a:fld>
            <a:endParaRPr lang="de-DE" altLang="de-DE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42975" y="942975"/>
            <a:ext cx="4964113" cy="3724275"/>
          </a:xfrm>
          <a:ln/>
        </p:spPr>
      </p:sp>
      <p:sp>
        <p:nvSpPr>
          <p:cNvPr id="2" name="Rechteck 1"/>
          <p:cNvSpPr/>
          <p:nvPr/>
        </p:nvSpPr>
        <p:spPr>
          <a:xfrm>
            <a:off x="2560624" y="5867135"/>
            <a:ext cx="4063076" cy="5291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771900" algn="l"/>
              </a:tabLst>
            </a:pPr>
            <a:r>
              <a:rPr lang="de-DE" sz="1400" b="1" u="sng" dirty="0" smtClean="0">
                <a:latin typeface="Arial Narrow" panose="020B0606020202030204" pitchFamily="34" charset="0"/>
              </a:rPr>
              <a:t>Ausgewählte Aktionen:</a:t>
            </a:r>
          </a:p>
          <a:p>
            <a:pPr lvl="0">
              <a:tabLst>
                <a:tab pos="3771900" algn="l"/>
              </a:tabLst>
            </a:pPr>
            <a:endParaRPr lang="de-DE" sz="1400" dirty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Brandenburgische </a:t>
            </a:r>
            <a:r>
              <a:rPr lang="de-DE" sz="1400" dirty="0">
                <a:latin typeface="Arial Narrow" panose="020B0606020202030204" pitchFamily="34" charset="0"/>
              </a:rPr>
              <a:t>Jugend und Familienrallye          </a:t>
            </a:r>
            <a:r>
              <a:rPr lang="de-DE" sz="1400" dirty="0" smtClean="0">
                <a:latin typeface="Arial Narrow" panose="020B0606020202030204" pitchFamily="34" charset="0"/>
              </a:rPr>
              <a:t>	April 2018</a:t>
            </a:r>
            <a:r>
              <a:rPr lang="de-DE" sz="1400" dirty="0">
                <a:latin typeface="Arial Narrow" panose="020B0606020202030204" pitchFamily="34" charset="0"/>
              </a:rPr>
              <a:t>  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Brandenburg-Tag</a:t>
            </a:r>
            <a:r>
              <a:rPr lang="de-DE" sz="1400" dirty="0">
                <a:latin typeface="Arial Narrow" panose="020B0606020202030204" pitchFamily="34" charset="0"/>
              </a:rPr>
              <a:t>          </a:t>
            </a:r>
            <a:r>
              <a:rPr lang="de-DE" sz="1400" dirty="0" smtClean="0">
                <a:latin typeface="Arial Narrow" panose="020B0606020202030204" pitchFamily="34" charset="0"/>
              </a:rPr>
              <a:t>	25./26. August 2018</a:t>
            </a:r>
            <a:r>
              <a:rPr lang="de-DE" sz="1400" dirty="0">
                <a:latin typeface="Arial Narrow" panose="020B0606020202030204" pitchFamily="34" charset="0"/>
              </a:rPr>
              <a:t>  </a:t>
            </a:r>
          </a:p>
          <a:p>
            <a:pPr lvl="0">
              <a:tabLst>
                <a:tab pos="4038600" algn="l"/>
              </a:tabLst>
            </a:pPr>
            <a:r>
              <a:rPr lang="de-DE" sz="1400" dirty="0">
                <a:latin typeface="Arial Narrow" panose="020B0606020202030204" pitchFamily="34" charset="0"/>
              </a:rPr>
              <a:t>Programm Kind im Straßenverkehr (</a:t>
            </a:r>
            <a:r>
              <a:rPr lang="de-DE" sz="1400" dirty="0" smtClean="0">
                <a:latin typeface="Arial Narrow" panose="020B0606020202030204" pitchFamily="34" charset="0"/>
              </a:rPr>
              <a:t>K.i.S.) </a:t>
            </a:r>
            <a:r>
              <a:rPr lang="de-DE" sz="1400" dirty="0">
                <a:latin typeface="Arial Narrow" panose="020B0606020202030204" pitchFamily="34" charset="0"/>
              </a:rPr>
              <a:t>               </a:t>
            </a:r>
            <a:r>
              <a:rPr lang="de-DE" sz="1400" dirty="0" smtClean="0">
                <a:latin typeface="Arial Narrow" panose="020B0606020202030204" pitchFamily="34" charset="0"/>
              </a:rPr>
              <a:t>	April – Juli 2018</a:t>
            </a:r>
            <a:r>
              <a:rPr lang="de-DE" sz="1400" dirty="0">
                <a:latin typeface="Arial Narrow" panose="020B0606020202030204" pitchFamily="34" charset="0"/>
              </a:rPr>
              <a:t> 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Aktion „Neue Schulwege“</a:t>
            </a:r>
            <a:r>
              <a:rPr lang="de-DE" sz="1400" dirty="0">
                <a:latin typeface="Arial Narrow" panose="020B0606020202030204" pitchFamily="34" charset="0"/>
              </a:rPr>
              <a:t>  (für Wechsler zur Oberschule)    </a:t>
            </a:r>
            <a:r>
              <a:rPr lang="de-DE" sz="1400" dirty="0" smtClean="0">
                <a:latin typeface="Arial Narrow" panose="020B0606020202030204" pitchFamily="34" charset="0"/>
              </a:rPr>
              <a:t>	September 2018</a:t>
            </a:r>
            <a:r>
              <a:rPr lang="de-DE" sz="1400" dirty="0">
                <a:latin typeface="Arial Narrow" panose="020B0606020202030204" pitchFamily="34" charset="0"/>
              </a:rPr>
              <a:t>  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Aktion </a:t>
            </a:r>
            <a:r>
              <a:rPr lang="de-DE" sz="1400" dirty="0">
                <a:latin typeface="Arial Narrow" panose="020B0606020202030204" pitchFamily="34" charset="0"/>
              </a:rPr>
              <a:t>junge Fahrer </a:t>
            </a:r>
            <a:r>
              <a:rPr lang="de-DE" sz="1400" dirty="0" smtClean="0">
                <a:latin typeface="Arial Narrow" panose="020B0606020202030204" pitchFamily="34" charset="0"/>
              </a:rPr>
              <a:t>      </a:t>
            </a:r>
            <a:r>
              <a:rPr lang="de-DE" sz="1400" dirty="0">
                <a:latin typeface="Arial Narrow" panose="020B0606020202030204" pitchFamily="34" charset="0"/>
              </a:rPr>
              <a:t>                     	</a:t>
            </a:r>
            <a:r>
              <a:rPr lang="de-DE" sz="1400" dirty="0" smtClean="0">
                <a:latin typeface="Arial Narrow" panose="020B0606020202030204" pitchFamily="34" charset="0"/>
              </a:rPr>
              <a:t>Mai – September 2018</a:t>
            </a:r>
            <a:r>
              <a:rPr lang="de-DE" sz="1400" dirty="0">
                <a:latin typeface="Arial Narrow" panose="020B0606020202030204" pitchFamily="34" charset="0"/>
              </a:rPr>
              <a:t>      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Fahrsicherheitstraining	ganzjährig</a:t>
            </a:r>
            <a:r>
              <a:rPr lang="de-DE" sz="1400" dirty="0">
                <a:latin typeface="Arial Narrow" panose="020B0606020202030204" pitchFamily="34" charset="0"/>
              </a:rPr>
              <a:t>                          </a:t>
            </a: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Veranstaltungen für Asylbewerber/ Flüchtlinge	September 2018</a:t>
            </a:r>
            <a:r>
              <a:rPr lang="de-DE" sz="1400" dirty="0">
                <a:latin typeface="Arial Narrow" panose="020B0606020202030204" pitchFamily="34" charset="0"/>
              </a:rPr>
              <a:t>    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latin typeface="Arial Narrow" panose="020B0606020202030204" pitchFamily="34" charset="0"/>
              </a:rPr>
              <a:t>                     </a:t>
            </a:r>
            <a:r>
              <a:rPr lang="de-DE" sz="1400" dirty="0"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400" dirty="0">
                <a:latin typeface="Arial Narrow" panose="020B0606020202030204" pitchFamily="34" charset="0"/>
                <a:ea typeface="Calibri"/>
                <a:cs typeface="Times New Roman"/>
              </a:rPr>
              <a:t>                                                            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74" y="1141105"/>
            <a:ext cx="2710683" cy="4582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9073" y="694449"/>
            <a:ext cx="2397926" cy="52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Info</a:t>
            </a:r>
            <a:r>
              <a:rPr lang="de-DE" sz="1400" dirty="0" smtClean="0">
                <a:latin typeface="Arial Narrow" panose="020B0606020202030204" pitchFamily="34" charset="0"/>
              </a:rPr>
              <a:t>: Übersicht der Präventionsmaßnahmen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3977" y="5279624"/>
            <a:ext cx="1886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Info:</a:t>
            </a:r>
          </a:p>
          <a:p>
            <a:endParaRPr lang="de-DE" sz="1400" dirty="0">
              <a:latin typeface="Arial Narrow" panose="020B0606020202030204" pitchFamily="34" charset="0"/>
            </a:endParaRPr>
          </a:p>
          <a:p>
            <a:r>
              <a:rPr lang="de-DE" sz="1400" dirty="0" smtClean="0">
                <a:latin typeface="Arial Narrow" panose="020B0606020202030204" pitchFamily="34" charset="0"/>
              </a:rPr>
              <a:t>Priorität liegt auf der Radfahrausbildung in den 4. Klassen. Diese sollen zu 100% erreicht werden.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Gut funktioniert die Zusammenarbeit mit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Verkehrswacht und ADAC.</a:t>
            </a:r>
          </a:p>
          <a:p>
            <a:endParaRPr lang="de-DE" sz="1400" dirty="0">
              <a:latin typeface="Arial Narrow" panose="020B0606020202030204" pitchFamily="34" charset="0"/>
            </a:endParaRPr>
          </a:p>
          <a:p>
            <a:r>
              <a:rPr lang="de-DE" sz="1400" i="1" dirty="0" smtClean="0">
                <a:latin typeface="Arial Narrow" panose="020B0606020202030204" pitchFamily="34" charset="0"/>
              </a:rPr>
              <a:t>Der Rückgang der  Maßnahme „Busschule“ sank aufgrund Krankenstands des SB Prävention</a:t>
            </a:r>
            <a:r>
              <a:rPr lang="de-DE" sz="1400" dirty="0" smtClean="0">
                <a:latin typeface="Arial Narrow" panose="020B0606020202030204" pitchFamily="34" charset="0"/>
              </a:rPr>
              <a:t>.</a:t>
            </a:r>
            <a:endParaRPr lang="de-DE" sz="1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43CB8-59B7-4B32-B4D6-EEA2BC102D85}" type="slidenum">
              <a:rPr lang="de-DE" altLang="de-DE" smtClean="0"/>
              <a:pPr>
                <a:defRPr/>
              </a:pPr>
              <a:t>25</a:t>
            </a:fld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754055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altLang="de-DE" smtClean="0"/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77D439F-4A77-4D2A-A98A-476DDD145BCE}" type="slidenum">
              <a:rPr lang="de-DE" altLang="de-DE" smtClean="0"/>
              <a:pPr eaLnBrk="1" hangingPunct="1">
                <a:spcBef>
                  <a:spcPct val="0"/>
                </a:spcBef>
              </a:pPr>
              <a:t>26</a:t>
            </a:fld>
            <a:endParaRPr lang="de-DE" alt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5BF138-B302-4134-883D-1F8E9C5745F3}" type="slidenum">
              <a:rPr lang="de-DE" altLang="de-DE"/>
              <a:pPr eaLnBrk="1" hangingPunct="1"/>
              <a:t>27</a:t>
            </a:fld>
            <a:endParaRPr lang="de-DE" altLang="de-DE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4538"/>
            <a:ext cx="4959350" cy="3721100"/>
          </a:xfrm>
          <a:ln/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Verkehrstote</a:t>
            </a:r>
            <a:r>
              <a:rPr lang="de-DE" baseline="0" dirty="0" smtClean="0"/>
              <a:t> 2018: 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Malz – abkommen von der Fahrbahn aufgrund Geschwindigkeit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Oranienburg – Überholen trotz Gegenverkehr, nicht angepasste Geschwindigkeit mit überhöhter Geschwindigkeit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Hennigsdorf – Fehler beim Einfahren in den fließenden Verkehr aus Grundstück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Summt – nicht angepasste Geschwindigkeit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Zehdenick -  falsches Verhalten </a:t>
            </a:r>
            <a:r>
              <a:rPr lang="de-DE" baseline="0" dirty="0" err="1" smtClean="0"/>
              <a:t>ggü</a:t>
            </a:r>
            <a:r>
              <a:rPr lang="de-DE" baseline="0" dirty="0" smtClean="0"/>
              <a:t>. Fußgängern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B 273 – Fehler beim Abbiegen nach links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Hennigsdorf – Verbotswidrige Nutzung anderer Straßenteile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Fürstenberg – sonstige Fehler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Velten – Nicht angepasste Geschwindigkeit / Überholen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Oranienburg – Fehler beim Einfahren in den fließenden Verkehr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Neulöwenberg – Alkohol / Geschwindigkeit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Oranienburg – Fehler beim Einfahren in den fließenden Verkehr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</a:t>
            </a:r>
            <a:r>
              <a:rPr lang="de-DE" baseline="0" dirty="0" err="1" smtClean="0"/>
              <a:t>Zühlsdorf</a:t>
            </a:r>
            <a:r>
              <a:rPr lang="de-DE" baseline="0" dirty="0" smtClean="0"/>
              <a:t> – sonstige Fehler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1x </a:t>
            </a:r>
            <a:r>
              <a:rPr lang="de-DE" baseline="0" dirty="0" err="1" smtClean="0"/>
              <a:t>Glienicke</a:t>
            </a:r>
            <a:r>
              <a:rPr lang="de-DE" baseline="0" dirty="0" smtClean="0"/>
              <a:t>/NB – Falsches Verhalten </a:t>
            </a:r>
            <a:r>
              <a:rPr lang="de-DE" baseline="0" dirty="0" err="1" smtClean="0"/>
              <a:t>ggü</a:t>
            </a:r>
            <a:r>
              <a:rPr lang="de-DE" baseline="0" dirty="0" smtClean="0"/>
              <a:t>. Fußgängern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pPr marL="171450" indent="-171450">
              <a:buFontTx/>
              <a:buChar char="-"/>
            </a:pPr>
            <a:r>
              <a:rPr lang="de-DE" baseline="0" dirty="0" smtClean="0"/>
              <a:t>Fußgänger / Radfahrer: 	6</a:t>
            </a:r>
          </a:p>
          <a:p>
            <a:pPr marL="171450" indent="-171450">
              <a:buFontTx/>
              <a:buChar char="-"/>
            </a:pPr>
            <a:r>
              <a:rPr lang="de-DE" baseline="0" dirty="0" smtClean="0"/>
              <a:t>Alleinunfall:	6</a:t>
            </a:r>
          </a:p>
          <a:p>
            <a:pPr marL="171450" indent="-171450">
              <a:buFontTx/>
              <a:buChar char="-"/>
            </a:pPr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0E6-FB65-4D34-B6F9-EE48EB65405B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6946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3A7D91-F387-4A8E-92DA-88CE70F4CABC}" type="slidenum">
              <a:rPr lang="de-DE" altLang="de-DE"/>
              <a:pPr eaLnBrk="1" hangingPunct="1"/>
              <a:t>29</a:t>
            </a:fld>
            <a:endParaRPr lang="de-DE" altLang="de-DE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4238" y="758825"/>
            <a:ext cx="4962525" cy="3722688"/>
          </a:xfrm>
          <a:ln/>
        </p:spPr>
      </p:sp>
      <p:sp>
        <p:nvSpPr>
          <p:cNvPr id="2" name="Textfeld 1"/>
          <p:cNvSpPr txBox="1"/>
          <p:nvPr/>
        </p:nvSpPr>
        <p:spPr>
          <a:xfrm>
            <a:off x="381462" y="5279624"/>
            <a:ext cx="5907315" cy="167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Info: </a:t>
            </a:r>
          </a:p>
          <a:p>
            <a:endParaRPr lang="de-DE" sz="1400" b="1" u="sng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Hauptunfallursache der Unfälle mit Schwerverletzten und Toten </a:t>
            </a:r>
            <a:r>
              <a:rPr lang="de-DE" sz="1400" u="sng" dirty="0" smtClean="0">
                <a:latin typeface="Arial Narrow" panose="020B0606020202030204" pitchFamily="34" charset="0"/>
              </a:rPr>
              <a:t>innerorts</a:t>
            </a:r>
            <a:r>
              <a:rPr lang="de-DE" sz="1400" dirty="0" smtClean="0">
                <a:latin typeface="Arial Narrow" panose="020B0606020202030204" pitchFamily="34" charset="0"/>
              </a:rPr>
              <a:t>: Vorfahrt / Vorrang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Hauptunfallursache </a:t>
            </a:r>
            <a:r>
              <a:rPr lang="de-DE" sz="1400" dirty="0">
                <a:latin typeface="Arial Narrow" panose="020B0606020202030204" pitchFamily="34" charset="0"/>
              </a:rPr>
              <a:t>mit Schwerverletzten und Toten </a:t>
            </a:r>
            <a:r>
              <a:rPr lang="de-DE" sz="1400" u="sng" dirty="0" err="1">
                <a:latin typeface="Arial Narrow" panose="020B0606020202030204" pitchFamily="34" charset="0"/>
              </a:rPr>
              <a:t>außerorts</a:t>
            </a:r>
            <a:r>
              <a:rPr lang="de-DE" sz="1400" dirty="0" smtClean="0">
                <a:latin typeface="Arial Narrow" panose="020B0606020202030204" pitchFamily="34" charset="0"/>
              </a:rPr>
              <a:t>: nicht angepasste Geschwindigkeit</a:t>
            </a:r>
          </a:p>
          <a:p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238" y="7488196"/>
            <a:ext cx="2963447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503" y="7488195"/>
            <a:ext cx="2860009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0E6-FB65-4D34-B6F9-EE48EB65405B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80366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0E6-FB65-4D34-B6F9-EE48EB65405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51156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3A7D91-F387-4A8E-92DA-88CE70F4CABC}" type="slidenum">
              <a:rPr lang="de-DE" altLang="de-DE"/>
              <a:pPr eaLnBrk="1" hangingPunct="1"/>
              <a:t>33</a:t>
            </a:fld>
            <a:endParaRPr lang="de-DE" altLang="de-DE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12788"/>
            <a:ext cx="4960937" cy="3722687"/>
          </a:xfrm>
          <a:ln/>
        </p:spPr>
      </p:sp>
      <p:sp>
        <p:nvSpPr>
          <p:cNvPr id="53252" name="Rectangle 149"/>
          <p:cNvSpPr>
            <a:spLocks noGrp="1" noChangeArrowheads="1"/>
          </p:cNvSpPr>
          <p:nvPr>
            <p:ph type="body" idx="1"/>
          </p:nvPr>
        </p:nvSpPr>
        <p:spPr>
          <a:xfrm>
            <a:off x="665040" y="4715631"/>
            <a:ext cx="5339008" cy="4467940"/>
          </a:xfrm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  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3A7D91-F387-4A8E-92DA-88CE70F4CABC}" type="slidenum">
              <a:rPr lang="de-DE" altLang="de-DE"/>
              <a:pPr eaLnBrk="1" hangingPunct="1"/>
              <a:t>34</a:t>
            </a:fld>
            <a:endParaRPr lang="de-DE" altLang="de-DE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12788"/>
            <a:ext cx="4960937" cy="3722687"/>
          </a:xfrm>
          <a:ln/>
        </p:spPr>
      </p:sp>
      <p:sp>
        <p:nvSpPr>
          <p:cNvPr id="53252" name="Rectangle 149"/>
          <p:cNvSpPr>
            <a:spLocks noGrp="1" noChangeArrowheads="1"/>
          </p:cNvSpPr>
          <p:nvPr>
            <p:ph type="body" idx="1"/>
          </p:nvPr>
        </p:nvSpPr>
        <p:spPr>
          <a:xfrm>
            <a:off x="665040" y="4715631"/>
            <a:ext cx="5339008" cy="4467940"/>
          </a:xfrm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0E6-FB65-4D34-B6F9-EE48EB65405B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942451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3A7D91-F387-4A8E-92DA-88CE70F4CABC}" type="slidenum">
              <a:rPr lang="de-DE" altLang="de-DE"/>
              <a:pPr eaLnBrk="1" hangingPunct="1"/>
              <a:t>35</a:t>
            </a:fld>
            <a:endParaRPr lang="de-DE" altLang="de-DE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12788"/>
            <a:ext cx="4960937" cy="3722687"/>
          </a:xfrm>
          <a:ln/>
        </p:spPr>
      </p:sp>
      <p:sp>
        <p:nvSpPr>
          <p:cNvPr id="53252" name="Rectangle 149"/>
          <p:cNvSpPr>
            <a:spLocks noGrp="1" noChangeArrowheads="1"/>
          </p:cNvSpPr>
          <p:nvPr>
            <p:ph type="body" idx="1"/>
          </p:nvPr>
        </p:nvSpPr>
        <p:spPr>
          <a:xfrm>
            <a:off x="665040" y="4715631"/>
            <a:ext cx="5339008" cy="4467940"/>
          </a:xfrm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  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93A7D91-F387-4A8E-92DA-88CE70F4CABC}" type="slidenum">
              <a:rPr lang="de-DE" altLang="de-DE"/>
              <a:pPr eaLnBrk="1" hangingPunct="1"/>
              <a:t>36</a:t>
            </a:fld>
            <a:endParaRPr lang="de-DE" altLang="de-DE" dirty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712788"/>
            <a:ext cx="4960937" cy="3722687"/>
          </a:xfrm>
          <a:ln/>
        </p:spPr>
      </p:sp>
      <p:sp>
        <p:nvSpPr>
          <p:cNvPr id="53252" name="Rectangle 149"/>
          <p:cNvSpPr>
            <a:spLocks noGrp="1" noChangeArrowheads="1"/>
          </p:cNvSpPr>
          <p:nvPr>
            <p:ph type="body" idx="1"/>
          </p:nvPr>
        </p:nvSpPr>
        <p:spPr>
          <a:xfrm>
            <a:off x="665040" y="4715631"/>
            <a:ext cx="5339008" cy="4467940"/>
          </a:xfrm>
          <a:noFill/>
        </p:spPr>
        <p:txBody>
          <a:bodyPr/>
          <a:lstStyle/>
          <a:p>
            <a:pPr eaLnBrk="1" hangingPunct="1"/>
            <a:r>
              <a:rPr lang="de-DE" altLang="de-DE" dirty="0" smtClean="0"/>
              <a:t>  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E5BF138-B302-4134-883D-1F8E9C5745F3}" type="slidenum">
              <a:rPr lang="de-DE" altLang="de-DE"/>
              <a:pPr eaLnBrk="1" hangingPunct="1"/>
              <a:t>37</a:t>
            </a:fld>
            <a:endParaRPr lang="de-DE" altLang="de-DE" dirty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0425" y="744538"/>
            <a:ext cx="4959350" cy="3721100"/>
          </a:xfrm>
          <a:ln/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010E6-FB65-4D34-B6F9-EE48EB65405B}" type="slidenum">
              <a:rPr lang="de-DE" smtClean="0"/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99118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788988"/>
            <a:ext cx="4960937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29089" y="6646834"/>
            <a:ext cx="5479149" cy="2431567"/>
          </a:xfrm>
        </p:spPr>
        <p:txBody>
          <a:bodyPr/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Mögliche Erklärungen: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Senioren werden mobiler. Der Anteil älterer Verkehrsteilnehmer steigt, entsprechend werden mehr Unfälle durch sie verursacht.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2018 war ein Jahr mit sehr guten Wetterbedingungen für Kradfahrer, was sicher Auswirkungen auf die Zahl hat.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43CB8-59B7-4B32-B4D6-EEA2BC102D85}" type="slidenum">
              <a:rPr lang="de-DE" altLang="de-DE" smtClean="0"/>
              <a:pPr>
                <a:defRPr/>
              </a:pPr>
              <a:t>40</a:t>
            </a:fld>
            <a:endParaRPr lang="de-DE" alt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4753774"/>
            <a:ext cx="4242026" cy="17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650375"/>
            <a:ext cx="2520902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3459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788988"/>
            <a:ext cx="4960937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29089" y="6646834"/>
            <a:ext cx="5479149" cy="2431567"/>
          </a:xfrm>
        </p:spPr>
        <p:txBody>
          <a:bodyPr/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Mögliche Erklärungen: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Senioren werden mobiler. Der Anteil älterer Verkehrsteilnehmer steigt, entsprechend werden mehr Unfälle durch sie verursacht.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2018 war ein Jahr mit sehr guten Wetterbedingungen für Kradfahrer, was sicher Auswirkungen auf die Zahl hat.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43CB8-59B7-4B32-B4D6-EEA2BC102D85}" type="slidenum">
              <a:rPr lang="de-DE" altLang="de-DE" smtClean="0"/>
              <a:pPr>
                <a:defRPr/>
              </a:pPr>
              <a:t>41</a:t>
            </a:fld>
            <a:endParaRPr lang="de-DE" alt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4753774"/>
            <a:ext cx="4242026" cy="17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650375"/>
            <a:ext cx="2520902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345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788988"/>
            <a:ext cx="4960937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29089" y="6646834"/>
            <a:ext cx="5479149" cy="2431567"/>
          </a:xfrm>
        </p:spPr>
        <p:txBody>
          <a:bodyPr/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Mögliche Erklärungen: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Senioren werden mobiler. Der Anteil älterer Verkehrsteilnehmer steigt, entsprechend werden mehr Unfälle durch sie verursacht.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2018 war ein Jahr mit sehr guten Wetterbedingungen für Kradfahrer, was sicher Auswirkungen auf die Zahl hat.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43CB8-59B7-4B32-B4D6-EEA2BC102D85}" type="slidenum">
              <a:rPr lang="de-DE" altLang="de-DE" smtClean="0"/>
              <a:pPr>
                <a:defRPr/>
              </a:pPr>
              <a:t>42</a:t>
            </a:fld>
            <a:endParaRPr lang="de-DE" alt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4753774"/>
            <a:ext cx="4242026" cy="17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650375"/>
            <a:ext cx="2520902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345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788988"/>
            <a:ext cx="4960937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29089" y="6646834"/>
            <a:ext cx="5479149" cy="2431567"/>
          </a:xfrm>
        </p:spPr>
        <p:txBody>
          <a:bodyPr/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Mögliche Erklärungen: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Senioren werden mobiler. Der Anteil älterer Verkehrsteilnehmer steigt, entsprechend werden mehr Unfälle durch sie verursacht.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2018 war ein Jahr mit sehr guten Wetterbedingungen für Kradfahrer, was sicher Auswirkungen auf die Zahl hat.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43CB8-59B7-4B32-B4D6-EEA2BC102D85}" type="slidenum">
              <a:rPr lang="de-DE" altLang="de-DE" smtClean="0"/>
              <a:pPr>
                <a:defRPr/>
              </a:pPr>
              <a:t>43</a:t>
            </a:fld>
            <a:endParaRPr lang="de-DE" alt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4753774"/>
            <a:ext cx="4242026" cy="17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650375"/>
            <a:ext cx="2520902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345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35213" y="788988"/>
            <a:ext cx="4960937" cy="3722687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529089" y="6646834"/>
            <a:ext cx="5479149" cy="2431567"/>
          </a:xfrm>
        </p:spPr>
        <p:txBody>
          <a:bodyPr/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Mögliche Erklärungen: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Senioren werden mobiler. Der Anteil älterer Verkehrsteilnehmer steigt, entsprechend werden mehr Unfälle durch sie verursacht.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>
                <a:latin typeface="Arial Narrow" panose="020B0606020202030204" pitchFamily="34" charset="0"/>
              </a:rPr>
              <a:t>2018 war ein Jahr mit sehr guten Wetterbedingungen für Kradfahrer, was sicher Auswirkungen auf die Zahl hat.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843CB8-59B7-4B32-B4D6-EEA2BC102D85}" type="slidenum">
              <a:rPr lang="de-DE" altLang="de-DE" smtClean="0"/>
              <a:pPr>
                <a:defRPr/>
              </a:pPr>
              <a:t>44</a:t>
            </a:fld>
            <a:endParaRPr lang="de-DE" alt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9" y="4753774"/>
            <a:ext cx="4242026" cy="1725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17" y="2650375"/>
            <a:ext cx="2520902" cy="1405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93459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776869" y="9423246"/>
            <a:ext cx="2890665" cy="496968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A57458E-3FA3-41CA-B626-E35152A4127F}" type="slidenum">
              <a:rPr lang="de-DE" altLang="de-DE"/>
              <a:pPr eaLnBrk="1" hangingPunct="1"/>
              <a:t>45</a:t>
            </a:fld>
            <a:endParaRPr lang="de-DE" altLang="de-DE" dirty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942975" y="942975"/>
            <a:ext cx="4964113" cy="3724275"/>
          </a:xfrm>
          <a:ln/>
        </p:spPr>
      </p:sp>
      <p:sp>
        <p:nvSpPr>
          <p:cNvPr id="2" name="Rechteck 1"/>
          <p:cNvSpPr/>
          <p:nvPr/>
        </p:nvSpPr>
        <p:spPr>
          <a:xfrm>
            <a:off x="2560624" y="5867135"/>
            <a:ext cx="4063076" cy="5291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3771900" algn="l"/>
              </a:tabLst>
            </a:pPr>
            <a:r>
              <a:rPr lang="de-DE" sz="1400" b="1" u="sng" dirty="0" smtClean="0">
                <a:latin typeface="Arial Narrow" panose="020B0606020202030204" pitchFamily="34" charset="0"/>
              </a:rPr>
              <a:t>Ausgewählte Aktionen:</a:t>
            </a:r>
          </a:p>
          <a:p>
            <a:pPr lvl="0">
              <a:tabLst>
                <a:tab pos="3771900" algn="l"/>
              </a:tabLst>
            </a:pPr>
            <a:endParaRPr lang="de-DE" sz="1400" dirty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Brandenburgische </a:t>
            </a:r>
            <a:r>
              <a:rPr lang="de-DE" sz="1400" dirty="0">
                <a:latin typeface="Arial Narrow" panose="020B0606020202030204" pitchFamily="34" charset="0"/>
              </a:rPr>
              <a:t>Jugend und Familienrallye          </a:t>
            </a:r>
            <a:r>
              <a:rPr lang="de-DE" sz="1400" dirty="0" smtClean="0">
                <a:latin typeface="Arial Narrow" panose="020B0606020202030204" pitchFamily="34" charset="0"/>
              </a:rPr>
              <a:t>	April 2018</a:t>
            </a:r>
            <a:r>
              <a:rPr lang="de-DE" sz="1400" dirty="0">
                <a:latin typeface="Arial Narrow" panose="020B0606020202030204" pitchFamily="34" charset="0"/>
              </a:rPr>
              <a:t>  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Brandenburg-Tag</a:t>
            </a:r>
            <a:r>
              <a:rPr lang="de-DE" sz="1400" dirty="0">
                <a:latin typeface="Arial Narrow" panose="020B0606020202030204" pitchFamily="34" charset="0"/>
              </a:rPr>
              <a:t>          </a:t>
            </a:r>
            <a:r>
              <a:rPr lang="de-DE" sz="1400" dirty="0" smtClean="0">
                <a:latin typeface="Arial Narrow" panose="020B0606020202030204" pitchFamily="34" charset="0"/>
              </a:rPr>
              <a:t>	25./26. August 2018</a:t>
            </a:r>
            <a:r>
              <a:rPr lang="de-DE" sz="1400" dirty="0">
                <a:latin typeface="Arial Narrow" panose="020B0606020202030204" pitchFamily="34" charset="0"/>
              </a:rPr>
              <a:t>  </a:t>
            </a:r>
          </a:p>
          <a:p>
            <a:pPr lvl="0">
              <a:tabLst>
                <a:tab pos="4038600" algn="l"/>
              </a:tabLst>
            </a:pPr>
            <a:r>
              <a:rPr lang="de-DE" sz="1400" dirty="0">
                <a:latin typeface="Arial Narrow" panose="020B0606020202030204" pitchFamily="34" charset="0"/>
              </a:rPr>
              <a:t>Programm Kind im Straßenverkehr (</a:t>
            </a:r>
            <a:r>
              <a:rPr lang="de-DE" sz="1400" dirty="0" smtClean="0">
                <a:latin typeface="Arial Narrow" panose="020B0606020202030204" pitchFamily="34" charset="0"/>
              </a:rPr>
              <a:t>K.i.S.) </a:t>
            </a:r>
            <a:r>
              <a:rPr lang="de-DE" sz="1400" dirty="0">
                <a:latin typeface="Arial Narrow" panose="020B0606020202030204" pitchFamily="34" charset="0"/>
              </a:rPr>
              <a:t>               </a:t>
            </a:r>
            <a:r>
              <a:rPr lang="de-DE" sz="1400" dirty="0" smtClean="0">
                <a:latin typeface="Arial Narrow" panose="020B0606020202030204" pitchFamily="34" charset="0"/>
              </a:rPr>
              <a:t>	April – Juli 2018</a:t>
            </a:r>
            <a:r>
              <a:rPr lang="de-DE" sz="1400" dirty="0">
                <a:latin typeface="Arial Narrow" panose="020B0606020202030204" pitchFamily="34" charset="0"/>
              </a:rPr>
              <a:t> 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Aktion „Neue Schulwege“</a:t>
            </a:r>
            <a:r>
              <a:rPr lang="de-DE" sz="1400" dirty="0">
                <a:latin typeface="Arial Narrow" panose="020B0606020202030204" pitchFamily="34" charset="0"/>
              </a:rPr>
              <a:t>  (für Wechsler zur Oberschule)    </a:t>
            </a:r>
            <a:r>
              <a:rPr lang="de-DE" sz="1400" dirty="0" smtClean="0">
                <a:latin typeface="Arial Narrow" panose="020B0606020202030204" pitchFamily="34" charset="0"/>
              </a:rPr>
              <a:t>	September 2018</a:t>
            </a:r>
            <a:r>
              <a:rPr lang="de-DE" sz="1400" dirty="0">
                <a:latin typeface="Arial Narrow" panose="020B0606020202030204" pitchFamily="34" charset="0"/>
              </a:rPr>
              <a:t>  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Aktion </a:t>
            </a:r>
            <a:r>
              <a:rPr lang="de-DE" sz="1400" dirty="0">
                <a:latin typeface="Arial Narrow" panose="020B0606020202030204" pitchFamily="34" charset="0"/>
              </a:rPr>
              <a:t>junge Fahrer </a:t>
            </a:r>
            <a:r>
              <a:rPr lang="de-DE" sz="1400" dirty="0" smtClean="0">
                <a:latin typeface="Arial Narrow" panose="020B0606020202030204" pitchFamily="34" charset="0"/>
              </a:rPr>
              <a:t>      </a:t>
            </a:r>
            <a:r>
              <a:rPr lang="de-DE" sz="1400" dirty="0">
                <a:latin typeface="Arial Narrow" panose="020B0606020202030204" pitchFamily="34" charset="0"/>
              </a:rPr>
              <a:t>                     	</a:t>
            </a:r>
            <a:r>
              <a:rPr lang="de-DE" sz="1400" dirty="0" smtClean="0">
                <a:latin typeface="Arial Narrow" panose="020B0606020202030204" pitchFamily="34" charset="0"/>
              </a:rPr>
              <a:t>Mai – September 2018</a:t>
            </a:r>
            <a:r>
              <a:rPr lang="de-DE" sz="1400" dirty="0">
                <a:latin typeface="Arial Narrow" panose="020B0606020202030204" pitchFamily="34" charset="0"/>
              </a:rPr>
              <a:t>      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Fahrsicherheitstraining	ganzjährig</a:t>
            </a:r>
            <a:r>
              <a:rPr lang="de-DE" sz="1400" dirty="0">
                <a:latin typeface="Arial Narrow" panose="020B0606020202030204" pitchFamily="34" charset="0"/>
              </a:rPr>
              <a:t>                          </a:t>
            </a:r>
          </a:p>
          <a:p>
            <a:pPr lvl="0">
              <a:tabLst>
                <a:tab pos="4038600" algn="l"/>
              </a:tabLst>
            </a:pPr>
            <a:r>
              <a:rPr lang="de-DE" sz="1400" dirty="0" smtClean="0">
                <a:latin typeface="Arial Narrow" panose="020B0606020202030204" pitchFamily="34" charset="0"/>
              </a:rPr>
              <a:t>Veranstaltungen für Asylbewerber/ Flüchtlinge	September 2018</a:t>
            </a:r>
            <a:r>
              <a:rPr lang="de-DE" sz="1400" dirty="0">
                <a:latin typeface="Arial Narrow" panose="020B0606020202030204" pitchFamily="34" charset="0"/>
              </a:rPr>
              <a:t>    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1400" dirty="0">
                <a:latin typeface="Arial Narrow" panose="020B0606020202030204" pitchFamily="34" charset="0"/>
              </a:rPr>
              <a:t>                     </a:t>
            </a:r>
            <a:r>
              <a:rPr lang="de-DE" sz="1400" dirty="0">
                <a:latin typeface="Arial Narrow" panose="020B0606020202030204" pitchFamily="34" charset="0"/>
                <a:ea typeface="Calibri"/>
                <a:cs typeface="Times New Roman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de-DE" sz="1400" dirty="0">
                <a:latin typeface="Arial Narrow" panose="020B0606020202030204" pitchFamily="34" charset="0"/>
                <a:ea typeface="Calibri"/>
                <a:cs typeface="Times New Roman"/>
              </a:rPr>
              <a:t>                                                            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74" y="1141105"/>
            <a:ext cx="2710683" cy="45821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3249073" y="694449"/>
            <a:ext cx="2397926" cy="52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Info</a:t>
            </a:r>
            <a:r>
              <a:rPr lang="de-DE" sz="1400" dirty="0" smtClean="0">
                <a:latin typeface="Arial Narrow" panose="020B0606020202030204" pitchFamily="34" charset="0"/>
              </a:rPr>
              <a:t>: Übersicht der Präventionsmaßnahmen</a:t>
            </a:r>
            <a:endParaRPr lang="de-DE" sz="1400" dirty="0">
              <a:latin typeface="Arial Narrow" panose="020B060602020203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83977" y="5279624"/>
            <a:ext cx="18864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u="sng" dirty="0" smtClean="0">
                <a:latin typeface="Arial Narrow" panose="020B0606020202030204" pitchFamily="34" charset="0"/>
              </a:rPr>
              <a:t>Info:</a:t>
            </a:r>
          </a:p>
          <a:p>
            <a:endParaRPr lang="de-DE" sz="1400" dirty="0">
              <a:latin typeface="Arial Narrow" panose="020B0606020202030204" pitchFamily="34" charset="0"/>
            </a:endParaRPr>
          </a:p>
          <a:p>
            <a:r>
              <a:rPr lang="de-DE" sz="1400" dirty="0" smtClean="0">
                <a:latin typeface="Arial Narrow" panose="020B0606020202030204" pitchFamily="34" charset="0"/>
              </a:rPr>
              <a:t>Priorität liegt auf der Radfahrausbildung in den 4. Klassen. Diese sollen zu 100% erreicht werden.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Gut funktioniert die Zusammenarbeit mit</a:t>
            </a:r>
          </a:p>
          <a:p>
            <a:r>
              <a:rPr lang="de-DE" sz="1400" dirty="0" smtClean="0">
                <a:latin typeface="Arial Narrow" panose="020B0606020202030204" pitchFamily="34" charset="0"/>
              </a:rPr>
              <a:t>Verkehrswacht und ADAC.</a:t>
            </a:r>
          </a:p>
          <a:p>
            <a:endParaRPr lang="de-DE" sz="1400" dirty="0">
              <a:latin typeface="Arial Narrow" panose="020B0606020202030204" pitchFamily="34" charset="0"/>
            </a:endParaRPr>
          </a:p>
          <a:p>
            <a:r>
              <a:rPr lang="de-DE" sz="1400" i="1" dirty="0" smtClean="0">
                <a:latin typeface="Arial Narrow" panose="020B0606020202030204" pitchFamily="34" charset="0"/>
              </a:rPr>
              <a:t>Der Rückgang der  Maßnahme „Busschule“ sank aufgrund Krankenstands des SB Prävention</a:t>
            </a:r>
            <a:r>
              <a:rPr lang="de-DE" sz="1400" dirty="0" smtClean="0">
                <a:latin typeface="Arial Narrow" panose="020B0606020202030204" pitchFamily="34" charset="0"/>
              </a:rPr>
              <a:t>.</a:t>
            </a:r>
            <a:endParaRPr lang="de-DE" sz="1400" dirty="0">
              <a:latin typeface="Arial Narrow" panose="020B0606020202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430BAB-DB22-414D-93EF-B76F37E4A042}" type="slidenum">
              <a:rPr lang="de-DE" altLang="de-DE" sz="1200"/>
              <a:pPr algn="r" eaLnBrk="1" hangingPunct="1">
                <a:spcBef>
                  <a:spcPct val="0"/>
                </a:spcBef>
              </a:pPr>
              <a:t>8</a:t>
            </a:fld>
            <a:endParaRPr lang="de-DE" altLang="de-DE" sz="1200" dirty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0724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" y="8421689"/>
            <a:ext cx="492472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6" name="Notizenplatzhalter 1"/>
          <p:cNvSpPr>
            <a:spLocks noGrp="1"/>
          </p:cNvSpPr>
          <p:nvPr/>
        </p:nvSpPr>
        <p:spPr bwMode="auto">
          <a:xfrm>
            <a:off x="666600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B469FE-F864-45AF-8AB4-2B9A5556FA7F}" type="slidenum">
              <a:rPr lang="de-DE" altLang="de-DE" sz="1200"/>
              <a:pPr algn="r" eaLnBrk="1" hangingPunct="1">
                <a:spcBef>
                  <a:spcPct val="0"/>
                </a:spcBef>
              </a:pPr>
              <a:t>9</a:t>
            </a:fld>
            <a:endParaRPr lang="de-DE" altLang="de-DE" sz="1200" dirty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1748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" y="8421689"/>
            <a:ext cx="492472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50" name="Notizenplatzhalter 1"/>
          <p:cNvSpPr>
            <a:spLocks noGrp="1"/>
          </p:cNvSpPr>
          <p:nvPr/>
        </p:nvSpPr>
        <p:spPr bwMode="auto">
          <a:xfrm>
            <a:off x="666600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0329BDC-977F-47AB-80DB-2BB0B2413CFF}" type="slidenum">
              <a:rPr lang="de-DE" altLang="de-DE" sz="1200"/>
              <a:pPr algn="r" eaLnBrk="1" hangingPunct="1">
                <a:spcBef>
                  <a:spcPct val="0"/>
                </a:spcBef>
              </a:pPr>
              <a:t>10</a:t>
            </a:fld>
            <a:endParaRPr lang="de-DE" altLang="de-DE" sz="1200" dirty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2772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3277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" y="8421689"/>
            <a:ext cx="492472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4" name="Notizenplatzhalter 1"/>
          <p:cNvSpPr>
            <a:spLocks noGrp="1"/>
          </p:cNvSpPr>
          <p:nvPr/>
        </p:nvSpPr>
        <p:spPr bwMode="auto">
          <a:xfrm>
            <a:off x="666600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54F857A-D977-4099-9F05-91F8D9E59BD4}" type="slidenum">
              <a:rPr lang="de-DE" altLang="de-DE" sz="1200"/>
              <a:pPr algn="r" eaLnBrk="1" hangingPunct="1">
                <a:spcBef>
                  <a:spcPct val="0"/>
                </a:spcBef>
              </a:pPr>
              <a:t>11</a:t>
            </a:fld>
            <a:endParaRPr lang="de-DE" altLang="de-DE" sz="1200" dirty="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3796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/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53" y="8421689"/>
            <a:ext cx="4924721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8" name="Notizenplatzhalter 1"/>
          <p:cNvSpPr>
            <a:spLocks noGrp="1"/>
          </p:cNvSpPr>
          <p:nvPr/>
        </p:nvSpPr>
        <p:spPr bwMode="auto">
          <a:xfrm>
            <a:off x="666600" y="4714877"/>
            <a:ext cx="5335893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de-DE" altLang="de-DE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71D43F25-579E-4EDB-BEE6-12C90F36EA94}" type="slidenum">
              <a:rPr lang="de-DE" altLang="de-DE" sz="1200"/>
              <a:pPr algn="r" eaLnBrk="1" hangingPunct="1">
                <a:spcBef>
                  <a:spcPct val="0"/>
                </a:spcBef>
              </a:pPr>
              <a:t>12</a:t>
            </a:fld>
            <a:endParaRPr lang="de-DE" altLang="de-DE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4820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776867" y="9429750"/>
            <a:ext cx="2890665" cy="49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95E7044D-DC81-4B72-9026-F2D0ADC23FD6}" type="slidenum">
              <a:rPr lang="de-DE" altLang="de-DE" sz="1200"/>
              <a:pPr algn="r" eaLnBrk="1" hangingPunct="1">
                <a:spcBef>
                  <a:spcPct val="0"/>
                </a:spcBef>
              </a:pPr>
              <a:t>13</a:t>
            </a:fld>
            <a:endParaRPr lang="de-DE" altLang="de-DE" sz="120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7413" y="712788"/>
            <a:ext cx="4960937" cy="3722687"/>
          </a:xfrm>
          <a:ln/>
        </p:spPr>
      </p:sp>
      <p:sp>
        <p:nvSpPr>
          <p:cNvPr id="36868" name="Line 217"/>
          <p:cNvSpPr>
            <a:spLocks noChangeShapeType="1"/>
          </p:cNvSpPr>
          <p:nvPr/>
        </p:nvSpPr>
        <p:spPr bwMode="auto">
          <a:xfrm>
            <a:off x="5134980" y="4735514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5C98F1-B063-4CE2-8D07-9A87F8363168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3740064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F46F2-A618-4477-96C6-37CB47CC5642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0C54C1-DC18-42F0-8C0F-B07482F524B4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0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24241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242411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2D794-134A-44BB-A5D8-5EF87849A796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047B3-0031-4393-B1B6-2E36B41C2452}" type="slidenum">
              <a:rPr lang="de-DE" altLang="de-DE">
                <a:solidFill>
                  <a:srgbClr val="000000"/>
                </a:solidFill>
              </a:rPr>
              <a:pPr>
                <a:defRPr/>
              </a:pPr>
              <a:t>‹Nr.›</a:t>
            </a:fld>
            <a:endParaRPr lang="de-DE" altLang="de-D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477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9"/>
            <a:ext cx="8229600" cy="206210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20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el und Text über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790575" y="1978025"/>
            <a:ext cx="7558088" cy="28416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90575" y="2414588"/>
            <a:ext cx="7558088" cy="2841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B2D83-121F-4D8D-ABCA-4E769B120E9D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/>
              <a:t>Polizeidirektion Nord</a:t>
            </a:r>
            <a:r>
              <a:rPr lang="de-DE" altLang="de-DE" b="0" dirty="0"/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1564159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83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1890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891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6747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07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799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30BFB-74F2-437B-8A5A-CF4B5C778382}" type="datetime1">
              <a:rPr lang="de-DE" altLang="de-DE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2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218060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92312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0070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57840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92168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4553F-BB95-4073-8341-EBCC41EE2BA6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269742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92163" y="1978025"/>
            <a:ext cx="3702050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6613" y="1978025"/>
            <a:ext cx="3702050" cy="72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8432C3-08FC-41AE-A5C9-30D6417A42C4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3372391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F5EBD-3B67-4DDF-8D30-90C1FF111F11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2347086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CD58CC-9727-459F-9251-DCD356B7101C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3191529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E06F7-E02A-4717-BBF1-F0F1CD7346FB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1105109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C576A-954E-4C38-BA7A-1799465B2544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1873035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1280-4231-49EB-90E5-09B68516A610}" type="datetime1">
              <a:rPr lang="de-DE" altLang="de-DE">
                <a:solidFill>
                  <a:srgbClr val="000000"/>
                </a:solidFill>
              </a:rPr>
              <a:pPr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</p:spTree>
    <p:extLst>
      <p:ext uri="{BB962C8B-B14F-4D97-AF65-F5344CB8AC3E}">
        <p14:creationId xmlns:p14="http://schemas.microsoft.com/office/powerpoint/2010/main" val="2597713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1"/>
          <p:cNvSpPr>
            <a:spLocks noChangeArrowheads="1"/>
          </p:cNvSpPr>
          <p:nvPr userDrawn="1"/>
        </p:nvSpPr>
        <p:spPr bwMode="auto">
          <a:xfrm>
            <a:off x="0" y="6497638"/>
            <a:ext cx="9177338" cy="360362"/>
          </a:xfrm>
          <a:prstGeom prst="rect">
            <a:avLst/>
          </a:prstGeom>
          <a:solidFill>
            <a:srgbClr val="2E5DAD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027" name="Rectangle 10"/>
          <p:cNvSpPr>
            <a:spLocks noChangeArrowheads="1"/>
          </p:cNvSpPr>
          <p:nvPr userDrawn="1"/>
        </p:nvSpPr>
        <p:spPr bwMode="auto">
          <a:xfrm>
            <a:off x="0" y="0"/>
            <a:ext cx="9177338" cy="1514475"/>
          </a:xfrm>
          <a:prstGeom prst="rect">
            <a:avLst/>
          </a:prstGeom>
          <a:solidFill>
            <a:srgbClr val="2E5DAD">
              <a:alpha val="2509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de-DE" altLang="de-DE" dirty="0" smtClean="0">
              <a:solidFill>
                <a:srgbClr val="000000"/>
              </a:solidFill>
            </a:endParaRP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8025"/>
            <a:ext cx="7556500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 altLang="de-DE" smtClean="0"/>
              <a:t>Zweite Ebene</a:t>
            </a:r>
          </a:p>
          <a:p>
            <a:pPr lvl="0"/>
            <a:r>
              <a:rPr lang="de-DE" altLang="de-DE" smtClean="0"/>
              <a:t>zweite Ebene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92163" y="6494463"/>
            <a:ext cx="21336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30BFB-74F2-437B-8A5A-CF4B5C778382}" type="datetime1">
              <a:rPr lang="de-DE" altLang="de-DE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07.05.2019</a:t>
            </a:fld>
            <a:endParaRPr lang="de-DE" altLang="de-DE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68538" y="6494463"/>
            <a:ext cx="48244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chemeClr val="accent2"/>
                </a:solidFill>
                <a:latin typeface="+mj-lt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>
                <a:solidFill>
                  <a:srgbClr val="333399"/>
                </a:solidFill>
              </a:rPr>
              <a:t> – PI Oberhavel</a:t>
            </a:r>
          </a:p>
        </p:txBody>
      </p:sp>
      <p:pic>
        <p:nvPicPr>
          <p:cNvPr id="1032" name="Picture 7" descr="BB_PAN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287338"/>
            <a:ext cx="118745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5" descr="120925Logo_pb_color_Präsidium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49275"/>
            <a:ext cx="3208338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2268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85" r:id="rId1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 b="1">
          <a:solidFill>
            <a:schemeClr val="tx2"/>
          </a:solidFill>
          <a:latin typeface="Arial Narrow" pitchFamily="34" charset="0"/>
          <a:cs typeface="Arial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20000"/>
        </a:spcBef>
        <a:spcAft>
          <a:spcPct val="20000"/>
        </a:spcAft>
        <a:buClr>
          <a:srgbClr val="C73C35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410A9-75AC-41A3-A25F-4CDEAA361409}" type="datetimeFigureOut">
              <a:rPr lang="de-DE" smtClean="0"/>
              <a:t>07.05.2019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690A2-8DC9-4D8E-8F30-D78F532455A1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17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Excel_97-2003_Worksheet3.xls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emf"/><Relationship Id="rId5" Type="http://schemas.openxmlformats.org/officeDocument/2006/relationships/oleObject" Target="../embeddings/Microsoft_Excel_97-2003_Worksheet4.xls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1.emf"/><Relationship Id="rId5" Type="http://schemas.openxmlformats.org/officeDocument/2006/relationships/package" Target="../embeddings/Microsoft_Excel_Worksheet6.xlsx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Excel_97-2003_Worksheet6.xls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3.emf"/><Relationship Id="rId5" Type="http://schemas.openxmlformats.org/officeDocument/2006/relationships/oleObject" Target="../embeddings/Microsoft_Excel_97-2003_Worksheet7.xls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4.emf"/><Relationship Id="rId5" Type="http://schemas.openxmlformats.org/officeDocument/2006/relationships/oleObject" Target="../embeddings/Microsoft_Excel_97-2003_Worksheet8.xls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5.emf"/><Relationship Id="rId5" Type="http://schemas.openxmlformats.org/officeDocument/2006/relationships/oleObject" Target="../embeddings/Microsoft_Excel_97-2003_Worksheet9.xls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Microsoft_Excel_97-2003_Worksheet10.xls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7.emf"/><Relationship Id="rId5" Type="http://schemas.openxmlformats.org/officeDocument/2006/relationships/oleObject" Target="../embeddings/Microsoft_Excel_97-2003_Worksheet11.xls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Microsoft_Excel_97-2003_Worksheet12.xls"/><Relationship Id="rId4" Type="http://schemas.openxmlformats.org/officeDocument/2006/relationships/oleObject" Target="../embeddings/oleObject1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9.emf"/><Relationship Id="rId5" Type="http://schemas.openxmlformats.org/officeDocument/2006/relationships/oleObject" Target="../embeddings/Microsoft_Excel_97-2003_Worksheet13.xls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0.emf"/><Relationship Id="rId5" Type="http://schemas.openxmlformats.org/officeDocument/2006/relationships/oleObject" Target="../embeddings/Microsoft_Excel_97-2003_Worksheet14.xls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1.emf"/><Relationship Id="rId5" Type="http://schemas.openxmlformats.org/officeDocument/2006/relationships/oleObject" Target="../embeddings/Microsoft_Excel_97-2003_Worksheet15.xls"/><Relationship Id="rId4" Type="http://schemas.openxmlformats.org/officeDocument/2006/relationships/oleObject" Target="../embeddings/oleObject16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mailto:einstellungsberatung.piohv@polizei.brandenburg.de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emf"/><Relationship Id="rId5" Type="http://schemas.openxmlformats.org/officeDocument/2006/relationships/oleObject" Target="../embeddings/Microsoft_Excel_97-2003_Worksheet2.xls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93750" y="1556792"/>
            <a:ext cx="7556500" cy="466589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de-DE" sz="2400" b="1" dirty="0" smtClean="0"/>
              <a:t>Polizeiinspektion Oberhavel</a:t>
            </a:r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endParaRPr lang="de-DE" b="1" dirty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de-DE" dirty="0" smtClean="0"/>
          </a:p>
          <a:p>
            <a:pPr marL="0" indent="0" algn="ctr">
              <a:lnSpc>
                <a:spcPct val="100000"/>
              </a:lnSpc>
              <a:buNone/>
            </a:pPr>
            <a:endParaRPr lang="de-DE" dirty="0"/>
          </a:p>
          <a:p>
            <a:pPr marL="0" indent="0" algn="ctr">
              <a:lnSpc>
                <a:spcPct val="100000"/>
              </a:lnSpc>
              <a:buNone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pic>
        <p:nvPicPr>
          <p:cNvPr id="22530" name="Picture 2" descr="C:\Users\lsanders\AppData\Local\Microsoft\Windows\Temporary Internet Files\Content.Outlook\801BTTBK\Wappen_Oberhavel_4c_kle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70" y="2780910"/>
            <a:ext cx="1865614" cy="23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59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oliennummernplatzhalter 5"/>
          <p:cNvSpPr txBox="1">
            <a:spLocks noGrp="1"/>
          </p:cNvSpPr>
          <p:nvPr/>
        </p:nvSpPr>
        <p:spPr bwMode="auto">
          <a:xfrm>
            <a:off x="6553200" y="6494463"/>
            <a:ext cx="2133600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r">
              <a:defRPr/>
            </a:pPr>
            <a:fld id="{27F28E5F-F42D-43A0-AADE-17AB50C8AEC8}" type="slidenum">
              <a:rPr lang="de-DE" altLang="de-DE" sz="1200">
                <a:latin typeface="+mj-lt"/>
              </a:rPr>
              <a:pPr algn="r">
                <a:defRPr/>
              </a:pPr>
              <a:t>10</a:t>
            </a:fld>
            <a:endParaRPr lang="de-DE" altLang="de-DE" sz="1200" dirty="0">
              <a:latin typeface="+mj-lt"/>
            </a:endParaRP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b="1" dirty="0"/>
              <a:t>Revier Gransee - Gesamtkriminalität und Aufklärungsquote</a:t>
            </a:r>
          </a:p>
        </p:txBody>
      </p:sp>
      <p:sp>
        <p:nvSpPr>
          <p:cNvPr id="7172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 dirty="0"/>
          </a:p>
        </p:txBody>
      </p:sp>
      <p:sp>
        <p:nvSpPr>
          <p:cNvPr id="7173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54B8625-6F60-4E98-8B6F-93C9B03EF92C}" type="slidenum">
              <a:rPr lang="de-DE" altLang="de-DE" smtClean="0"/>
              <a:pPr>
                <a:defRPr/>
              </a:pPr>
              <a:t>10</a:t>
            </a:fld>
            <a:endParaRPr lang="de-DE" alt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E5FC51-4BA4-4C8B-A5B3-466F98CA2701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graphicFrame>
        <p:nvGraphicFramePr>
          <p:cNvPr id="7177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693289"/>
              </p:ext>
            </p:extLst>
          </p:nvPr>
        </p:nvGraphicFramePr>
        <p:xfrm>
          <a:off x="795338" y="1936750"/>
          <a:ext cx="6865937" cy="441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14" name="Arbeitsblatt" r:id="rId5" imgW="9039106" imgH="5705578" progId="Excel.Sheet.8">
                  <p:embed/>
                </p:oleObj>
              </mc:Choice>
              <mc:Fallback>
                <p:oleObj name="Arbeitsblatt" r:id="rId5" imgW="9039106" imgH="570557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338" y="1936750"/>
                        <a:ext cx="6865937" cy="441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680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/>
              <a:t>Revier Hennigsdorf - Gesamtkriminalität und Aufklärungsquote</a:t>
            </a:r>
          </a:p>
        </p:txBody>
      </p:sp>
      <p:sp>
        <p:nvSpPr>
          <p:cNvPr id="8196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 dirty="0"/>
          </a:p>
        </p:txBody>
      </p:sp>
      <p:sp>
        <p:nvSpPr>
          <p:cNvPr id="8197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E5FC51-4BA4-4C8B-A5B3-466F98CA2701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graphicFrame>
        <p:nvGraphicFramePr>
          <p:cNvPr id="8201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7229301"/>
              </p:ext>
            </p:extLst>
          </p:nvPr>
        </p:nvGraphicFramePr>
        <p:xfrm>
          <a:off x="827088" y="1936750"/>
          <a:ext cx="6827837" cy="439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39" name="Arbeitsblatt" r:id="rId5" imgW="9039106" imgH="5705578" progId="Excel.Sheet.8">
                  <p:embed/>
                </p:oleObj>
              </mc:Choice>
              <mc:Fallback>
                <p:oleObj name="Arbeitsblatt" r:id="rId5" imgW="9039106" imgH="5705578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36750"/>
                        <a:ext cx="6827837" cy="439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8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b="1" dirty="0"/>
              <a:t>Kriminalitätshäufigkeitszahl PI OHV, Polizeireviere im Vergleich </a:t>
            </a:r>
          </a:p>
        </p:txBody>
      </p:sp>
      <p:sp>
        <p:nvSpPr>
          <p:cNvPr id="9220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 dirty="0"/>
          </a:p>
        </p:txBody>
      </p:sp>
      <p:sp>
        <p:nvSpPr>
          <p:cNvPr id="9221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 dirty="0"/>
          </a:p>
        </p:txBody>
      </p:sp>
      <p:sp>
        <p:nvSpPr>
          <p:cNvPr id="9223" name="Textfeld 1"/>
          <p:cNvSpPr txBox="1">
            <a:spLocks noChangeArrowheads="1"/>
          </p:cNvSpPr>
          <p:nvPr/>
        </p:nvSpPr>
        <p:spPr bwMode="auto">
          <a:xfrm>
            <a:off x="323850" y="6278563"/>
            <a:ext cx="29384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000" dirty="0"/>
              <a:t>Häufigkeitszahl: Straftaten je 100.000 Einwohner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59C5AA43-55F4-473F-A5CD-AAE9F4300C15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grpSp>
        <p:nvGrpSpPr>
          <p:cNvPr id="9226" name="Gruppieren 20"/>
          <p:cNvGrpSpPr>
            <a:grpSpLocks/>
          </p:cNvGrpSpPr>
          <p:nvPr/>
        </p:nvGrpSpPr>
        <p:grpSpPr bwMode="auto">
          <a:xfrm>
            <a:off x="466725" y="2205038"/>
            <a:ext cx="7934873" cy="4289425"/>
            <a:chOff x="351570" y="2204864"/>
            <a:chExt cx="8281245" cy="3854609"/>
          </a:xfrm>
        </p:grpSpPr>
        <p:graphicFrame>
          <p:nvGraphicFramePr>
            <p:cNvPr id="9227" name="Objek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872066"/>
                </p:ext>
              </p:extLst>
            </p:nvPr>
          </p:nvGraphicFramePr>
          <p:xfrm>
            <a:off x="351570" y="2695606"/>
            <a:ext cx="8224342" cy="2586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7" name="Arbeitsblatt" r:id="rId5" imgW="11353864" imgH="3800475" progId="Excel.Sheet.8">
                    <p:embed/>
                  </p:oleObj>
                </mc:Choice>
                <mc:Fallback>
                  <p:oleObj name="Arbeitsblatt" r:id="rId5" imgW="11353864" imgH="3800475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1570" y="2695606"/>
                          <a:ext cx="8224342" cy="2586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" name="Gerade Verbindung 4"/>
            <p:cNvCxnSpPr/>
            <p:nvPr/>
          </p:nvCxnSpPr>
          <p:spPr>
            <a:xfrm>
              <a:off x="2771800" y="2204864"/>
              <a:ext cx="0" cy="3854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/>
            <p:cNvCxnSpPr/>
            <p:nvPr/>
          </p:nvCxnSpPr>
          <p:spPr>
            <a:xfrm>
              <a:off x="4788023" y="2204864"/>
              <a:ext cx="1" cy="3854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/>
            <p:cNvCxnSpPr/>
            <p:nvPr/>
          </p:nvCxnSpPr>
          <p:spPr>
            <a:xfrm>
              <a:off x="6732240" y="2204864"/>
              <a:ext cx="348" cy="3854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31" name="Textfeld 18"/>
            <p:cNvSpPr txBox="1">
              <a:spLocks noChangeArrowheads="1"/>
            </p:cNvSpPr>
            <p:nvPr/>
          </p:nvSpPr>
          <p:spPr bwMode="auto">
            <a:xfrm>
              <a:off x="648272" y="2204864"/>
              <a:ext cx="1979513" cy="3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dirty="0" smtClean="0"/>
                <a:t>PI </a:t>
              </a:r>
              <a:r>
                <a:rPr lang="de-DE" altLang="de-DE" sz="1400" dirty="0"/>
                <a:t>OHV</a:t>
              </a:r>
            </a:p>
          </p:txBody>
        </p:sp>
        <p:sp>
          <p:nvSpPr>
            <p:cNvPr id="9232" name="Textfeld 38"/>
            <p:cNvSpPr txBox="1">
              <a:spLocks noChangeArrowheads="1"/>
            </p:cNvSpPr>
            <p:nvPr/>
          </p:nvSpPr>
          <p:spPr bwMode="auto">
            <a:xfrm>
              <a:off x="2762483" y="2204864"/>
              <a:ext cx="1872000" cy="3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dirty="0" err="1" smtClean="0"/>
                <a:t>Prev</a:t>
              </a:r>
              <a:r>
                <a:rPr lang="de-DE" altLang="de-DE" sz="1400" dirty="0" smtClean="0"/>
                <a:t>. OR</a:t>
              </a:r>
              <a:endParaRPr lang="de-DE" altLang="de-DE" sz="1400" dirty="0"/>
            </a:p>
          </p:txBody>
        </p:sp>
        <p:sp>
          <p:nvSpPr>
            <p:cNvPr id="9233" name="Textfeld 39"/>
            <p:cNvSpPr txBox="1">
              <a:spLocks noChangeArrowheads="1"/>
            </p:cNvSpPr>
            <p:nvPr/>
          </p:nvSpPr>
          <p:spPr bwMode="auto">
            <a:xfrm>
              <a:off x="6760815" y="2204864"/>
              <a:ext cx="1872000" cy="3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dirty="0" err="1" smtClean="0"/>
                <a:t>Prev</a:t>
              </a:r>
              <a:r>
                <a:rPr lang="de-DE" altLang="de-DE" sz="1400" dirty="0" smtClean="0"/>
                <a:t>. HD</a:t>
              </a:r>
              <a:endParaRPr lang="de-DE" altLang="de-DE" sz="1400" dirty="0"/>
            </a:p>
          </p:txBody>
        </p:sp>
        <p:sp>
          <p:nvSpPr>
            <p:cNvPr id="9234" name="Textfeld 40"/>
            <p:cNvSpPr txBox="1">
              <a:spLocks noChangeArrowheads="1"/>
            </p:cNvSpPr>
            <p:nvPr/>
          </p:nvSpPr>
          <p:spPr bwMode="auto">
            <a:xfrm>
              <a:off x="4769182" y="2204864"/>
              <a:ext cx="1872000" cy="323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dirty="0" err="1" smtClean="0"/>
                <a:t>Prev</a:t>
              </a:r>
              <a:r>
                <a:rPr lang="de-DE" altLang="de-DE" sz="1400" dirty="0" smtClean="0"/>
                <a:t>. GE</a:t>
              </a:r>
              <a:endParaRPr lang="de-DE" altLang="de-DE" sz="1400" dirty="0"/>
            </a:p>
          </p:txBody>
        </p:sp>
      </p:grpSp>
      <p:sp>
        <p:nvSpPr>
          <p:cNvPr id="21" name="Textfeld 2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2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918121" y="3429000"/>
            <a:ext cx="7955975" cy="0"/>
          </a:xfrm>
          <a:prstGeom prst="lin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8172316" y="2905780"/>
            <a:ext cx="140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70C0"/>
                </a:solidFill>
              </a:rPr>
              <a:t>KHZ Land: 6.902</a:t>
            </a:r>
            <a:endParaRPr lang="de-DE" sz="1400" dirty="0">
              <a:solidFill>
                <a:srgbClr val="0070C0"/>
              </a:solidFill>
            </a:endParaRPr>
          </a:p>
        </p:txBody>
      </p:sp>
      <p:cxnSp>
        <p:nvCxnSpPr>
          <p:cNvPr id="35" name="Gerade Verbindung 34"/>
          <p:cNvCxnSpPr/>
          <p:nvPr/>
        </p:nvCxnSpPr>
        <p:spPr>
          <a:xfrm>
            <a:off x="918122" y="3501010"/>
            <a:ext cx="79559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feld 35"/>
          <p:cNvSpPr txBox="1"/>
          <p:nvPr/>
        </p:nvSpPr>
        <p:spPr>
          <a:xfrm>
            <a:off x="8171914" y="3501010"/>
            <a:ext cx="1403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</a:rPr>
              <a:t>KHZ Bund: 6.710</a:t>
            </a:r>
            <a:endParaRPr lang="de-DE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305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/>
              <a:t>Örtliche Kriminalitätsverteilung</a:t>
            </a:r>
          </a:p>
        </p:txBody>
      </p:sp>
      <p:sp>
        <p:nvSpPr>
          <p:cNvPr id="11268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/>
          </a:p>
        </p:txBody>
      </p:sp>
      <p:sp>
        <p:nvSpPr>
          <p:cNvPr id="11269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E5FC51-4BA4-4C8B-A5B3-466F98CA2701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graphicFrame>
        <p:nvGraphicFramePr>
          <p:cNvPr id="11273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17448"/>
              </p:ext>
            </p:extLst>
          </p:nvPr>
        </p:nvGraphicFramePr>
        <p:xfrm>
          <a:off x="179388" y="1989138"/>
          <a:ext cx="7826375" cy="434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1" name="Arbeitsblatt" r:id="rId5" imgW="9077425" imgH="4419471" progId="Excel.Sheet.12">
                  <p:embed/>
                </p:oleObj>
              </mc:Choice>
              <mc:Fallback>
                <p:oleObj name="Arbeitsblatt" r:id="rId5" imgW="9077425" imgH="441947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989138"/>
                        <a:ext cx="7826375" cy="434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97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b="1" dirty="0"/>
              <a:t>Herausgehobene Deliktfelder: Diebstahlsdelikte höchster Anteil</a:t>
            </a:r>
          </a:p>
        </p:txBody>
      </p:sp>
      <p:sp>
        <p:nvSpPr>
          <p:cNvPr id="12292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989FEC16-1A4B-4A4C-80BE-D41CB44BC2DA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12296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93076"/>
              </p:ext>
            </p:extLst>
          </p:nvPr>
        </p:nvGraphicFramePr>
        <p:xfrm>
          <a:off x="558800" y="1960563"/>
          <a:ext cx="7661275" cy="432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32" name="Arbeitsblatt" r:id="rId5" imgW="7191455" imgH="4000500" progId="Excel.Sheet.8">
                  <p:embed/>
                </p:oleObj>
              </mc:Choice>
              <mc:Fallback>
                <p:oleObj name="Arbeitsblatt" r:id="rId5" imgW="7191455" imgH="4000500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1960563"/>
                        <a:ext cx="7661275" cy="4329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7" name="Textfeld 4"/>
          <p:cNvSpPr txBox="1">
            <a:spLocks noChangeArrowheads="1"/>
          </p:cNvSpPr>
          <p:nvPr/>
        </p:nvSpPr>
        <p:spPr bwMode="auto">
          <a:xfrm>
            <a:off x="323850" y="6237288"/>
            <a:ext cx="1854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200"/>
              <a:t>GK = Gesamtkriminalität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771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2"/>
          <p:cNvSpPr>
            <a:spLocks noChangeArrowheads="1"/>
          </p:cNvSpPr>
          <p:nvPr/>
        </p:nvSpPr>
        <p:spPr bwMode="auto">
          <a:xfrm>
            <a:off x="0" y="1661318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 smtClean="0"/>
              <a:t>Diebstahl </a:t>
            </a:r>
            <a:r>
              <a:rPr lang="de-DE" altLang="de-DE" sz="2000" b="1" dirty="0"/>
              <a:t>insg. von Kraftwagen, einschließlich unbefugter Gebrauch</a:t>
            </a:r>
          </a:p>
        </p:txBody>
      </p:sp>
      <p:sp>
        <p:nvSpPr>
          <p:cNvPr id="55300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/>
          </a:p>
        </p:txBody>
      </p:sp>
      <p:sp>
        <p:nvSpPr>
          <p:cNvPr id="55301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EDDFA0-24E5-44F3-B9C7-F31578FF56F5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55305" name="Objekt 2"/>
          <p:cNvGraphicFramePr>
            <a:graphicFrameLocks noChangeAspect="1"/>
          </p:cNvGraphicFramePr>
          <p:nvPr/>
        </p:nvGraphicFramePr>
        <p:xfrm>
          <a:off x="647700" y="1990725"/>
          <a:ext cx="7981950" cy="445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00" name="Arbeitsblatt" r:id="rId5" imgW="9305841" imgH="5629259" progId="Excel.Sheet.8">
                  <p:embed/>
                </p:oleObj>
              </mc:Choice>
              <mc:Fallback>
                <p:oleObj name="Arbeitsblatt" r:id="rId5" imgW="9305841" imgH="562925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990725"/>
                        <a:ext cx="7981950" cy="445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59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1557338"/>
            <a:ext cx="9144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4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 smtClean="0"/>
              <a:t>Diebstahl </a:t>
            </a:r>
            <a:r>
              <a:rPr lang="de-DE" altLang="de-DE" sz="2000" b="1" u="sng" dirty="0" smtClean="0"/>
              <a:t>aus</a:t>
            </a:r>
            <a:r>
              <a:rPr lang="de-DE" altLang="de-DE" sz="2000" b="1" dirty="0" smtClean="0"/>
              <a:t> </a:t>
            </a:r>
            <a:r>
              <a:rPr lang="de-DE" altLang="de-DE" sz="2000" b="1" dirty="0"/>
              <a:t>Kraftwagen</a:t>
            </a:r>
          </a:p>
        </p:txBody>
      </p:sp>
      <p:sp>
        <p:nvSpPr>
          <p:cNvPr id="14340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/>
          </a:p>
        </p:txBody>
      </p:sp>
      <p:sp>
        <p:nvSpPr>
          <p:cNvPr id="14341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45EDDFA0-24E5-44F3-B9C7-F31578FF56F5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14345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1350761"/>
              </p:ext>
            </p:extLst>
          </p:nvPr>
        </p:nvGraphicFramePr>
        <p:xfrm>
          <a:off x="827088" y="1989138"/>
          <a:ext cx="7056437" cy="399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2" name="Arbeitsblatt" r:id="rId5" imgW="9277382" imgH="5686386" progId="Excel.Sheet.8">
                  <p:embed/>
                </p:oleObj>
              </mc:Choice>
              <mc:Fallback>
                <p:oleObj name="Arbeitsblatt" r:id="rId5" imgW="9277382" imgH="56863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7056437" cy="399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28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0" y="1664493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 smtClean="0"/>
              <a:t>Wohnungseinbruchsdiebstahl</a:t>
            </a:r>
            <a:endParaRPr lang="de-DE" altLang="de-DE" sz="2000" b="1" dirty="0"/>
          </a:p>
        </p:txBody>
      </p:sp>
      <p:sp>
        <p:nvSpPr>
          <p:cNvPr id="56324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/>
          </a:p>
        </p:txBody>
      </p:sp>
      <p:sp>
        <p:nvSpPr>
          <p:cNvPr id="56325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6E0DC41-BD88-451E-80E1-68390016AB0D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56329" name="Objekt 2"/>
          <p:cNvGraphicFramePr>
            <a:graphicFrameLocks noChangeAspect="1"/>
          </p:cNvGraphicFramePr>
          <p:nvPr/>
        </p:nvGraphicFramePr>
        <p:xfrm>
          <a:off x="647700" y="1990725"/>
          <a:ext cx="7800975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24" name="Arbeitsblatt" r:id="rId5" imgW="9096257" imgH="5676811" progId="Excel.Sheet.8">
                  <p:embed/>
                </p:oleObj>
              </mc:Choice>
              <mc:Fallback>
                <p:oleObj name="Arbeitsblatt" r:id="rId5" imgW="9096257" imgH="56768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990725"/>
                        <a:ext cx="7800975" cy="449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159794" y="6497638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51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-71438" y="1556740"/>
            <a:ext cx="9323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 smtClean="0"/>
              <a:t>BSD </a:t>
            </a:r>
            <a:r>
              <a:rPr lang="de-DE" altLang="de-DE" sz="2000" b="1" dirty="0"/>
              <a:t>insg. in/aus Dienst-, Büro-, Fabrikations-, Werkstatt- und Lagerräumen</a:t>
            </a:r>
          </a:p>
        </p:txBody>
      </p:sp>
      <p:sp>
        <p:nvSpPr>
          <p:cNvPr id="57348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/>
          </a:p>
        </p:txBody>
      </p:sp>
      <p:sp>
        <p:nvSpPr>
          <p:cNvPr id="57349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2B251F39-EFA0-4918-916E-21BFF2F49B7F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5735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960585"/>
              </p:ext>
            </p:extLst>
          </p:nvPr>
        </p:nvGraphicFramePr>
        <p:xfrm>
          <a:off x="692149" y="1743700"/>
          <a:ext cx="7796213" cy="449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7" name="Arbeitsblatt" r:id="rId5" imgW="9096257" imgH="5676811" progId="Excel.Sheet.8">
                  <p:embed/>
                </p:oleObj>
              </mc:Choice>
              <mc:Fallback>
                <p:oleObj name="Arbeitsblatt" r:id="rId5" imgW="9096257" imgH="567681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49" y="1743700"/>
                        <a:ext cx="7796213" cy="449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32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/>
              <a:t>Brandstiftung</a:t>
            </a:r>
          </a:p>
        </p:txBody>
      </p:sp>
      <p:sp>
        <p:nvSpPr>
          <p:cNvPr id="17412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4B83B51-3CB1-4B51-8303-728757CF1303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17416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619548"/>
              </p:ext>
            </p:extLst>
          </p:nvPr>
        </p:nvGraphicFramePr>
        <p:xfrm>
          <a:off x="827088" y="2060575"/>
          <a:ext cx="7099300" cy="397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53" name="Arbeitsblatt" r:id="rId5" imgW="9201285" imgH="5772073" progId="Excel.Sheet.8">
                  <p:embed/>
                </p:oleObj>
              </mc:Choice>
              <mc:Fallback>
                <p:oleObj name="Arbeitsblatt" r:id="rId5" imgW="9201285" imgH="5772073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7099300" cy="397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5724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/>
              <a:t>Polizeidirektion Nord</a:t>
            </a:r>
            <a:r>
              <a:rPr lang="de-DE" altLang="de-DE" b="0" dirty="0"/>
              <a:t> – PI Oberhavel</a:t>
            </a:r>
          </a:p>
        </p:txBody>
      </p:sp>
      <p:sp>
        <p:nvSpPr>
          <p:cNvPr id="6148" name="Rectangle 37"/>
          <p:cNvSpPr>
            <a:spLocks noGrp="1" noChangeArrowheads="1"/>
          </p:cNvSpPr>
          <p:nvPr>
            <p:ph type="body" sz="half" idx="1"/>
          </p:nvPr>
        </p:nvSpPr>
        <p:spPr>
          <a:xfrm>
            <a:off x="527066" y="1196690"/>
            <a:ext cx="7558087" cy="276166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de-DE" altLang="de-DE" sz="1600" b="1" dirty="0" smtClean="0">
                <a:latin typeface="+mj-lt"/>
              </a:rPr>
              <a:t>Struktur Polizeiinspektion Oberhavel</a:t>
            </a:r>
          </a:p>
        </p:txBody>
      </p:sp>
      <p:grpSp>
        <p:nvGrpSpPr>
          <p:cNvPr id="12294" name="Gruppieren 6"/>
          <p:cNvGrpSpPr>
            <a:grpSpLocks/>
          </p:cNvGrpSpPr>
          <p:nvPr/>
        </p:nvGrpSpPr>
        <p:grpSpPr bwMode="auto">
          <a:xfrm>
            <a:off x="218893" y="1783087"/>
            <a:ext cx="8745717" cy="4303816"/>
            <a:chOff x="131578" y="0"/>
            <a:chExt cx="8255696" cy="2853923"/>
          </a:xfrm>
        </p:grpSpPr>
        <p:sp>
          <p:nvSpPr>
            <p:cNvPr id="12295" name="Rectangle 3"/>
            <p:cNvSpPr>
              <a:spLocks noChangeArrowheads="1"/>
            </p:cNvSpPr>
            <p:nvPr/>
          </p:nvSpPr>
          <p:spPr bwMode="auto">
            <a:xfrm>
              <a:off x="1858562" y="0"/>
              <a:ext cx="2131226" cy="720725"/>
            </a:xfrm>
            <a:prstGeom prst="rect">
              <a:avLst/>
            </a:prstGeom>
            <a:gradFill rotWithShape="1">
              <a:gsLst>
                <a:gs pos="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path path="shape">
                <a:fillToRect l="50000" t="50000" r="50000" b="50000"/>
              </a:path>
            </a:gradFill>
            <a:ln w="57150" cmpd="thinThick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b="1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Leiter</a:t>
              </a: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b="1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 Polizeiinspektion</a:t>
              </a:r>
              <a:endParaRPr lang="de-DE" altLang="de-DE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296" name="Rectangle 4"/>
            <p:cNvSpPr>
              <a:spLocks noChangeArrowheads="1"/>
            </p:cNvSpPr>
            <p:nvPr/>
          </p:nvSpPr>
          <p:spPr bwMode="auto">
            <a:xfrm>
              <a:off x="2224455" y="1240552"/>
              <a:ext cx="1543049" cy="838201"/>
            </a:xfrm>
            <a:prstGeom prst="rect">
              <a:avLst/>
            </a:prstGeom>
            <a:gradFill rotWithShape="1">
              <a:gsLst>
                <a:gs pos="0">
                  <a:srgbClr val="336699">
                    <a:alpha val="60001"/>
                  </a:srgbClr>
                </a:gs>
                <a:gs pos="5000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600" b="1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Kriminalpolizei  </a:t>
              </a:r>
            </a:p>
          </p:txBody>
        </p:sp>
        <p:sp>
          <p:nvSpPr>
            <p:cNvPr id="12298" name="Rectangle 6"/>
            <p:cNvSpPr>
              <a:spLocks noChangeArrowheads="1"/>
            </p:cNvSpPr>
            <p:nvPr/>
          </p:nvSpPr>
          <p:spPr bwMode="auto">
            <a:xfrm>
              <a:off x="4141307" y="1223653"/>
              <a:ext cx="1543049" cy="838201"/>
            </a:xfrm>
            <a:prstGeom prst="rect">
              <a:avLst/>
            </a:prstGeom>
            <a:gradFill rotWithShape="1">
              <a:gsLst>
                <a:gs pos="0">
                  <a:srgbClr val="336699">
                    <a:alpha val="60001"/>
                  </a:srgbClr>
                </a:gs>
                <a:gs pos="5000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600" b="1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Prävention </a:t>
              </a:r>
              <a:endParaRPr lang="de-DE" alt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55" name="Rectangle 7"/>
            <p:cNvSpPr>
              <a:spLocks noChangeArrowheads="1"/>
            </p:cNvSpPr>
            <p:nvPr/>
          </p:nvSpPr>
          <p:spPr bwMode="auto">
            <a:xfrm>
              <a:off x="6599626" y="0"/>
              <a:ext cx="1784281" cy="644111"/>
            </a:xfrm>
            <a:prstGeom prst="rect">
              <a:avLst/>
            </a:prstGeom>
            <a:gradFill rotWithShape="1">
              <a:gsLst>
                <a:gs pos="0">
                  <a:srgbClr val="336699">
                    <a:alpha val="60001"/>
                  </a:srgbClr>
                </a:gs>
                <a:gs pos="5000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lin ang="5400000" scaled="1"/>
            </a:gradFill>
            <a:ln w="38100" cmpd="dbl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de-DE" altLang="de-DE" sz="14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Leiter </a:t>
              </a:r>
              <a:endParaRPr lang="de-DE" altLang="de-DE" sz="1400" dirty="0" smtClean="0">
                <a:latin typeface="+mj-lt"/>
                <a:cs typeface="Times New Roman" pitchFamily="18" charset="0"/>
              </a:endParaRPr>
            </a:p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  <a:defRPr/>
              </a:pPr>
              <a:r>
                <a:rPr lang="de-DE" altLang="de-DE" sz="1400" b="1" dirty="0" smtClean="0">
                  <a:solidFill>
                    <a:srgbClr val="000000"/>
                  </a:solidFill>
                  <a:latin typeface="+mj-lt"/>
                  <a:cs typeface="Times New Roman" pitchFamily="18" charset="0"/>
                </a:rPr>
                <a:t>Führungs- und Revierdienst</a:t>
              </a:r>
              <a:endParaRPr lang="de-DE" altLang="de-DE" sz="1400" dirty="0" smtClean="0">
                <a:latin typeface="+mj-lt"/>
                <a:cs typeface="Times New Roman" pitchFamily="18" charset="0"/>
              </a:endParaRPr>
            </a:p>
          </p:txBody>
        </p:sp>
        <p:sp>
          <p:nvSpPr>
            <p:cNvPr id="12300" name="Rectangle 8"/>
            <p:cNvSpPr>
              <a:spLocks noChangeArrowheads="1"/>
            </p:cNvSpPr>
            <p:nvPr/>
          </p:nvSpPr>
          <p:spPr bwMode="auto">
            <a:xfrm>
              <a:off x="6593388" y="773218"/>
              <a:ext cx="1793886" cy="467334"/>
            </a:xfrm>
            <a:prstGeom prst="rect">
              <a:avLst/>
            </a:prstGeom>
            <a:gradFill rotWithShape="1">
              <a:gsLst>
                <a:gs pos="0">
                  <a:srgbClr val="336699">
                    <a:alpha val="60001"/>
                  </a:srgbClr>
                </a:gs>
                <a:gs pos="5000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600" b="1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Führungsdienst</a:t>
              </a:r>
              <a:endParaRPr lang="de-DE" altLang="de-DE" sz="1600" b="1" dirty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endParaRPr>
            </a:p>
          </p:txBody>
        </p:sp>
        <p:sp>
          <p:nvSpPr>
            <p:cNvPr id="12301" name="Rectangle 10"/>
            <p:cNvSpPr>
              <a:spLocks noChangeArrowheads="1"/>
            </p:cNvSpPr>
            <p:nvPr/>
          </p:nvSpPr>
          <p:spPr bwMode="auto">
            <a:xfrm>
              <a:off x="131578" y="1207307"/>
              <a:ext cx="1543050" cy="838200"/>
            </a:xfrm>
            <a:prstGeom prst="rect">
              <a:avLst/>
            </a:prstGeom>
            <a:gradFill rotWithShape="1">
              <a:gsLst>
                <a:gs pos="0">
                  <a:srgbClr val="336699">
                    <a:alpha val="60001"/>
                  </a:srgbClr>
                </a:gs>
                <a:gs pos="5000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400" b="1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Wach- und Wechseldienst </a:t>
              </a:r>
              <a:endParaRPr lang="de-DE" altLang="de-DE" sz="1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3" name="Rectangle 6"/>
            <p:cNvSpPr>
              <a:spLocks noChangeArrowheads="1"/>
            </p:cNvSpPr>
            <p:nvPr/>
          </p:nvSpPr>
          <p:spPr bwMode="auto">
            <a:xfrm>
              <a:off x="6583178" y="1342502"/>
              <a:ext cx="1804096" cy="512942"/>
            </a:xfrm>
            <a:prstGeom prst="rect">
              <a:avLst/>
            </a:prstGeom>
            <a:gradFill rotWithShape="1">
              <a:gsLst>
                <a:gs pos="0">
                  <a:srgbClr val="336699">
                    <a:alpha val="60001"/>
                  </a:srgbClr>
                </a:gs>
                <a:gs pos="50000">
                  <a:srgbClr val="CAD3FA">
                    <a:alpha val="60001"/>
                  </a:srgbClr>
                </a:gs>
                <a:gs pos="100000">
                  <a:srgbClr val="336699">
                    <a:alpha val="60001"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600" b="1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Polizeirevier  Oranienburg </a:t>
              </a:r>
              <a:endParaRPr lang="de-DE" altLang="de-DE" sz="1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307" name="Rectangle 9"/>
            <p:cNvSpPr>
              <a:spLocks noChangeArrowheads="1"/>
            </p:cNvSpPr>
            <p:nvPr/>
          </p:nvSpPr>
          <p:spPr bwMode="auto">
            <a:xfrm>
              <a:off x="2152652" y="2277554"/>
              <a:ext cx="1543049" cy="5763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b="1" u="sng" dirty="0" smtClean="0">
                  <a:solidFill>
                    <a:srgbClr val="000000"/>
                  </a:solidFill>
                  <a:latin typeface="Arial Narrow" panose="020B0606020202030204" pitchFamily="34" charset="0"/>
                  <a:cs typeface="Times New Roman" pitchFamily="18" charset="0"/>
                </a:rPr>
                <a:t>Standorte</a:t>
              </a:r>
              <a:endParaRPr lang="de-DE" altLang="de-DE" sz="1200" u="sng" dirty="0"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Oranienburg</a:t>
              </a:r>
              <a:endParaRPr lang="de-DE" altLang="de-DE" sz="1200" dirty="0"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Hennigsdorf</a:t>
              </a:r>
              <a:endParaRPr lang="de-DE" altLang="de-DE" sz="1200" dirty="0">
                <a:latin typeface="Arial Narrow" panose="020B0606020202030204" pitchFamily="34" charset="0"/>
                <a:cs typeface="Times New Roman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Gransee</a:t>
              </a:r>
              <a:endParaRPr lang="de-DE" altLang="de-DE" sz="1200" dirty="0">
                <a:latin typeface="Arial Narrow" panose="020B0606020202030204" pitchFamily="34" charset="0"/>
                <a:cs typeface="Times New Roman" pitchFamily="18" charset="0"/>
              </a:endParaRPr>
            </a:p>
          </p:txBody>
        </p:sp>
        <p:sp>
          <p:nvSpPr>
            <p:cNvPr id="12308" name="Rectangle 9"/>
            <p:cNvSpPr>
              <a:spLocks noChangeArrowheads="1"/>
            </p:cNvSpPr>
            <p:nvPr/>
          </p:nvSpPr>
          <p:spPr bwMode="auto">
            <a:xfrm>
              <a:off x="168868" y="2260173"/>
              <a:ext cx="1523999" cy="593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ts val="2400"/>
                </a:lnSpc>
                <a:spcBef>
                  <a:spcPct val="20000"/>
                </a:spcBef>
                <a:spcAft>
                  <a:spcPct val="20000"/>
                </a:spcAft>
                <a:buClr>
                  <a:srgbClr val="C73C35"/>
                </a:buClr>
                <a:buFont typeface="Wingdings" pitchFamily="2" charset="2"/>
                <a:buChar char="§"/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b="1" u="sng" dirty="0" smtClean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Standorte</a:t>
              </a:r>
              <a:endParaRPr lang="de-DE" altLang="de-DE" sz="1200" u="sng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Oranienburg</a:t>
              </a:r>
              <a:endParaRPr lang="de-DE" altLang="de-DE" sz="1200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Hennigsdorf</a:t>
              </a:r>
              <a:endParaRPr lang="de-DE" altLang="de-DE" sz="1200" dirty="0">
                <a:latin typeface="Times New Roman" pitchFamily="18" charset="0"/>
                <a:cs typeface="Times New Roman" pitchFamily="18" charset="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de-DE" altLang="de-DE" sz="1200" dirty="0">
                  <a:solidFill>
                    <a:srgbClr val="000000"/>
                  </a:solidFill>
                  <a:latin typeface="Arial Narrow" pitchFamily="34" charset="0"/>
                  <a:cs typeface="Times New Roman" pitchFamily="18" charset="0"/>
                </a:rPr>
                <a:t>Gransee</a:t>
              </a:r>
              <a:endParaRPr lang="de-DE" altLang="de-DE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7" name="Gerade Verbindung 26"/>
            <p:cNvCxnSpPr>
              <a:stCxn id="12295" idx="3"/>
            </p:cNvCxnSpPr>
            <p:nvPr/>
          </p:nvCxnSpPr>
          <p:spPr>
            <a:xfrm>
              <a:off x="3989789" y="360363"/>
              <a:ext cx="2630679" cy="282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6"/>
          <p:cNvSpPr>
            <a:spLocks noChangeArrowheads="1"/>
          </p:cNvSpPr>
          <p:nvPr/>
        </p:nvSpPr>
        <p:spPr bwMode="auto">
          <a:xfrm>
            <a:off x="7064247" y="4778992"/>
            <a:ext cx="1900363" cy="651980"/>
          </a:xfrm>
          <a:prstGeom prst="rect">
            <a:avLst/>
          </a:prstGeom>
          <a:gradFill rotWithShape="1">
            <a:gsLst>
              <a:gs pos="0">
                <a:srgbClr val="336699">
                  <a:alpha val="60001"/>
                </a:srgbClr>
              </a:gs>
              <a:gs pos="50000">
                <a:srgbClr val="CAD3FA">
                  <a:alpha val="60001"/>
                </a:srgbClr>
              </a:gs>
              <a:gs pos="100000">
                <a:srgbClr val="336699">
                  <a:alpha val="60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Polizeirevier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Hennigsdorf</a:t>
            </a:r>
            <a:endParaRPr lang="de-DE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7064247" y="5650842"/>
            <a:ext cx="1900363" cy="651980"/>
          </a:xfrm>
          <a:prstGeom prst="rect">
            <a:avLst/>
          </a:prstGeom>
          <a:gradFill rotWithShape="1">
            <a:gsLst>
              <a:gs pos="0">
                <a:srgbClr val="336699">
                  <a:alpha val="60001"/>
                </a:srgbClr>
              </a:gs>
              <a:gs pos="50000">
                <a:srgbClr val="CAD3FA">
                  <a:alpha val="60001"/>
                </a:srgbClr>
              </a:gs>
              <a:gs pos="100000">
                <a:srgbClr val="336699">
                  <a:alpha val="60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 smtClean="0">
                <a:solidFill>
                  <a:srgbClr val="000000"/>
                </a:solidFill>
                <a:latin typeface="Arial Narrow" pitchFamily="34" charset="0"/>
                <a:cs typeface="Times New Roman" pitchFamily="18" charset="0"/>
              </a:rPr>
              <a:t>Polizeirevier Gransee </a:t>
            </a:r>
            <a:endParaRPr lang="de-DE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" name="Gerade Verbindung 6144"/>
          <p:cNvCxnSpPr>
            <a:stCxn id="12296" idx="0"/>
          </p:cNvCxnSpPr>
          <p:nvPr/>
        </p:nvCxnSpPr>
        <p:spPr>
          <a:xfrm flipV="1">
            <a:off x="3253313" y="2869966"/>
            <a:ext cx="0" cy="7839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1" name="Gerade Verbindung 6150"/>
          <p:cNvCxnSpPr>
            <a:stCxn id="6155" idx="2"/>
            <a:endCxn id="12300" idx="0"/>
          </p:cNvCxnSpPr>
          <p:nvPr/>
        </p:nvCxnSpPr>
        <p:spPr>
          <a:xfrm flipH="1">
            <a:off x="8014430" y="2754429"/>
            <a:ext cx="1520" cy="1946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56" name="Gewinkelte Verbindung 6155"/>
          <p:cNvCxnSpPr>
            <a:endCxn id="12301" idx="0"/>
          </p:cNvCxnSpPr>
          <p:nvPr/>
        </p:nvCxnSpPr>
        <p:spPr>
          <a:xfrm rot="10800000" flipV="1">
            <a:off x="1036213" y="3261924"/>
            <a:ext cx="2217102" cy="341824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1" name="Gewinkelte Verbindung 6160"/>
          <p:cNvCxnSpPr>
            <a:endCxn id="12298" idx="0"/>
          </p:cNvCxnSpPr>
          <p:nvPr/>
        </p:nvCxnSpPr>
        <p:spPr>
          <a:xfrm>
            <a:off x="3253315" y="3261924"/>
            <a:ext cx="2030626" cy="366475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3" name="Gerade Verbindung 6162"/>
          <p:cNvCxnSpPr>
            <a:stCxn id="12303" idx="0"/>
            <a:endCxn id="12300" idx="2"/>
          </p:cNvCxnSpPr>
          <p:nvPr/>
        </p:nvCxnSpPr>
        <p:spPr>
          <a:xfrm flipV="1">
            <a:off x="8009021" y="3653883"/>
            <a:ext cx="5408" cy="153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5" name="Gerade Verbindung 6164"/>
          <p:cNvCxnSpPr>
            <a:stCxn id="28" idx="0"/>
            <a:endCxn id="12303" idx="2"/>
          </p:cNvCxnSpPr>
          <p:nvPr/>
        </p:nvCxnSpPr>
        <p:spPr>
          <a:xfrm flipH="1" flipV="1">
            <a:off x="8009021" y="4581162"/>
            <a:ext cx="5408" cy="197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68" name="Gerade Verbindung 6167"/>
          <p:cNvCxnSpPr>
            <a:stCxn id="28" idx="2"/>
            <a:endCxn id="29" idx="0"/>
          </p:cNvCxnSpPr>
          <p:nvPr/>
        </p:nvCxnSpPr>
        <p:spPr>
          <a:xfrm>
            <a:off x="8014429" y="5430972"/>
            <a:ext cx="0" cy="2198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346362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847379"/>
              </p:ext>
            </p:extLst>
          </p:nvPr>
        </p:nvGraphicFramePr>
        <p:xfrm>
          <a:off x="827088" y="2060575"/>
          <a:ext cx="7188200" cy="391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00" name="Arbeitsblatt" r:id="rId5" imgW="9315431" imgH="5619621" progId="Excel.Sheet.8">
                  <p:embed/>
                </p:oleObj>
              </mc:Choice>
              <mc:Fallback>
                <p:oleObj name="Arbeitsblatt" r:id="rId5" imgW="9315431" imgH="56196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60575"/>
                        <a:ext cx="7188200" cy="391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4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0486" name="Rectangle 2"/>
          <p:cNvSpPr>
            <a:spLocks noChangeArrowheads="1"/>
          </p:cNvSpPr>
          <p:nvPr/>
        </p:nvSpPr>
        <p:spPr bwMode="auto">
          <a:xfrm>
            <a:off x="152400" y="1601788"/>
            <a:ext cx="9144000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/>
              <a:t>Entwicklung der Gewaltkriminalität</a:t>
            </a:r>
          </a:p>
        </p:txBody>
      </p:sp>
      <p:sp>
        <p:nvSpPr>
          <p:cNvPr id="20487" name="Textfeld 1"/>
          <p:cNvSpPr txBox="1">
            <a:spLocks noChangeArrowheads="1"/>
          </p:cNvSpPr>
          <p:nvPr/>
        </p:nvSpPr>
        <p:spPr bwMode="auto">
          <a:xfrm>
            <a:off x="179388" y="6124575"/>
            <a:ext cx="9015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000" dirty="0"/>
              <a:t>Zur Gewaltkriminalität zählen folgende Delikte: Mord, Totschlag und Tötung auf Verlangen, Vergewaltigung und sexuelle Nötigung, Raub,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000" dirty="0"/>
              <a:t>Körperverletzung mit Todesfolge, gefährliche und schwere Körperverletzung, erpresserischer Menschenraub, Geiselnahme, Angriff auf Luft- und Seeverkehr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694CF45-24B3-41F7-A27C-0503DEDA9E20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117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5086324"/>
              </p:ext>
            </p:extLst>
          </p:nvPr>
        </p:nvGraphicFramePr>
        <p:xfrm>
          <a:off x="827088" y="1989138"/>
          <a:ext cx="7189787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24" name="Arbeitsblatt" r:id="rId5" imgW="9315431" imgH="5619621" progId="Excel.Sheet.8">
                  <p:embed/>
                </p:oleObj>
              </mc:Choice>
              <mc:Fallback>
                <p:oleObj name="Arbeitsblatt" r:id="rId5" imgW="9315431" imgH="56196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7189787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/>
              <a:t>Körperverletzungsdelikte</a:t>
            </a:r>
          </a:p>
        </p:txBody>
      </p:sp>
      <p:sp>
        <p:nvSpPr>
          <p:cNvPr id="21509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2453273-7699-4736-AD12-B0162BC962F5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354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/>
              <a:t>Gewalt gegen Polizei und </a:t>
            </a:r>
            <a:r>
              <a:rPr lang="de-DE" altLang="de-DE" sz="2000" b="1" dirty="0" smtClean="0"/>
              <a:t>Rettungsdiensten</a:t>
            </a:r>
            <a:endParaRPr lang="de-DE" altLang="de-DE" sz="2000" b="1" dirty="0">
              <a:solidFill>
                <a:srgbClr val="FF0000"/>
              </a:solidFill>
            </a:endParaRPr>
          </a:p>
        </p:txBody>
      </p:sp>
      <p:sp>
        <p:nvSpPr>
          <p:cNvPr id="23556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30" name="Fußzeilenplatzhalter 5"/>
          <p:cNvSpPr txBox="1">
            <a:spLocks noGrp="1"/>
          </p:cNvSpPr>
          <p:nvPr/>
        </p:nvSpPr>
        <p:spPr bwMode="auto">
          <a:xfrm>
            <a:off x="3124200" y="6494463"/>
            <a:ext cx="3319463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altLang="de-DE" sz="1200" dirty="0">
                <a:latin typeface="+mj-lt"/>
              </a:rPr>
              <a:t>Polizeidirektion Nord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F0A77E7F-BB56-4157-9725-ACCE6523CCB0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23560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8623571"/>
              </p:ext>
            </p:extLst>
          </p:nvPr>
        </p:nvGraphicFramePr>
        <p:xfrm>
          <a:off x="827088" y="1989138"/>
          <a:ext cx="7099300" cy="400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3" name="Arbeitsblatt" r:id="rId5" imgW="9201285" imgH="5619621" progId="Excel.Sheet.8">
                  <p:embed/>
                </p:oleObj>
              </mc:Choice>
              <mc:Fallback>
                <p:oleObj name="Arbeitsblatt" r:id="rId5" imgW="9201285" imgH="561962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989138"/>
                        <a:ext cx="7099300" cy="4006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4265695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-71438" y="1844675"/>
            <a:ext cx="9323388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2000" b="1" dirty="0"/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2000" b="1" dirty="0" smtClean="0"/>
              <a:t>Politisch </a:t>
            </a:r>
            <a:r>
              <a:rPr lang="de-DE" altLang="de-DE" sz="2000" b="1" dirty="0"/>
              <a:t>Motivierte Kriminalität</a:t>
            </a:r>
          </a:p>
        </p:txBody>
      </p:sp>
      <p:sp>
        <p:nvSpPr>
          <p:cNvPr id="58372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/>
          </a:p>
        </p:txBody>
      </p:sp>
      <p:sp>
        <p:nvSpPr>
          <p:cNvPr id="58373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/>
          </a:p>
        </p:txBody>
      </p:sp>
      <p:sp>
        <p:nvSpPr>
          <p:cNvPr id="30" name="Fußzeilenplatzhalter 5"/>
          <p:cNvSpPr txBox="1">
            <a:spLocks noGrp="1"/>
          </p:cNvSpPr>
          <p:nvPr/>
        </p:nvSpPr>
        <p:spPr bwMode="auto">
          <a:xfrm>
            <a:off x="3124200" y="6494463"/>
            <a:ext cx="3319463" cy="36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>
              <a:defRPr/>
            </a:pPr>
            <a:r>
              <a:rPr lang="de-DE" altLang="de-DE" sz="1200" dirty="0">
                <a:latin typeface="+mj-lt"/>
              </a:rPr>
              <a:t>Polizeidirektion Nord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A6F5C5F-571F-4014-BA08-AE970ECCCBC5}" type="datetime1">
              <a:rPr lang="de-DE" altLang="de-DE"/>
              <a:pPr>
                <a:defRPr/>
              </a:pPr>
              <a:t>07.05.2019</a:t>
            </a:fld>
            <a:endParaRPr lang="de-DE" altLang="de-DE"/>
          </a:p>
        </p:txBody>
      </p:sp>
      <p:graphicFrame>
        <p:nvGraphicFramePr>
          <p:cNvPr id="58377" name="Objekt 2"/>
          <p:cNvGraphicFramePr>
            <a:graphicFrameLocks noChangeAspect="1"/>
          </p:cNvGraphicFramePr>
          <p:nvPr/>
        </p:nvGraphicFramePr>
        <p:xfrm>
          <a:off x="-36513" y="2233613"/>
          <a:ext cx="9129713" cy="409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9" name="Arbeitsblatt" r:id="rId5" imgW="9096257" imgH="4476659" progId="Excel.Sheet.8">
                  <p:embed/>
                </p:oleObj>
              </mc:Choice>
              <mc:Fallback>
                <p:oleObj name="Arbeitsblatt" r:id="rId5" imgW="9096257" imgH="4476659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6513" y="2233613"/>
                        <a:ext cx="9129713" cy="409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1830228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7380" y="1196752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Veranstaltungen der Polizei zur Kriminalprävention </a:t>
            </a:r>
            <a:endParaRPr lang="de-DE" altLang="de-DE" sz="2000" b="1" dirty="0">
              <a:latin typeface="+mj-lt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6256680"/>
              </p:ext>
            </p:extLst>
          </p:nvPr>
        </p:nvGraphicFramePr>
        <p:xfrm>
          <a:off x="467430" y="1844781"/>
          <a:ext cx="8137130" cy="390166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02524"/>
                <a:gridCol w="2656562"/>
                <a:gridCol w="2078044"/>
              </a:tblGrid>
              <a:tr h="458497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Maßnahmen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200" dirty="0" smtClean="0"/>
                        <a:t>2018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marL="91437" marR="91437" marT="45725" marB="45725"/>
                </a:tc>
                <a:tc hMerge="1"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7510">
                <a:tc vMerge="1"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Anzahl</a:t>
                      </a:r>
                      <a:r>
                        <a:rPr lang="de-DE" sz="12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der Veranstaltungen</a:t>
                      </a:r>
                      <a:endParaRPr lang="de-DE" sz="12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Anzahl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der Teilnehmer</a:t>
                      </a:r>
                      <a:endParaRPr lang="de-DE" sz="12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/>
                </a:tc>
              </a:tr>
              <a:tr h="454172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Technische Beratung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298615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Privat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139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1083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328689">
                <a:tc>
                  <a:txBody>
                    <a:bodyPr/>
                    <a:lstStyle/>
                    <a:p>
                      <a:pPr algn="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Gewerblich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65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117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454172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Fahrradcodierung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205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454172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Gewaltprävention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28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636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635840">
                <a:tc>
                  <a:txBody>
                    <a:bodyPr/>
                    <a:lstStyle/>
                    <a:p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Sucht-/ Drogen-prävention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>
                          <a:latin typeface="Arial Narrow" panose="020B0606020202030204" pitchFamily="34" charset="0"/>
                        </a:rPr>
                        <a:t>739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32110389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3568" y="2204864"/>
            <a:ext cx="77724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4000" b="1" dirty="0" smtClean="0">
                <a:solidFill>
                  <a:srgbClr val="2E5DAD"/>
                </a:solidFill>
                <a:latin typeface="Arial Narrow" pitchFamily="34" charset="0"/>
              </a:rPr>
              <a:t>Verkehrsunfallbilanz</a:t>
            </a:r>
            <a:br>
              <a:rPr lang="de-DE" altLang="de-DE" sz="4000" b="1" dirty="0" smtClean="0">
                <a:solidFill>
                  <a:srgbClr val="2E5DAD"/>
                </a:solidFill>
                <a:latin typeface="Arial Narrow" pitchFamily="34" charset="0"/>
              </a:rPr>
            </a:br>
            <a:r>
              <a:rPr lang="de-DE" altLang="de-DE" sz="4000" b="1" dirty="0" smtClean="0">
                <a:solidFill>
                  <a:srgbClr val="2E5DAD"/>
                </a:solidFill>
                <a:latin typeface="Arial Narrow" pitchFamily="34" charset="0"/>
              </a:rPr>
              <a:t>der</a:t>
            </a:r>
            <a:br>
              <a:rPr lang="de-DE" altLang="de-DE" sz="4000" b="1" dirty="0" smtClean="0">
                <a:solidFill>
                  <a:srgbClr val="2E5DAD"/>
                </a:solidFill>
                <a:latin typeface="Arial Narrow" pitchFamily="34" charset="0"/>
              </a:rPr>
            </a:br>
            <a:r>
              <a:rPr lang="de-DE" altLang="de-DE" sz="4000" b="1" dirty="0" smtClean="0">
                <a:solidFill>
                  <a:srgbClr val="2E5DAD"/>
                </a:solidFill>
                <a:latin typeface="Arial Narrow" pitchFamily="34" charset="0"/>
              </a:rPr>
              <a:t>Polizeiinspektion Oberhavel 2018</a:t>
            </a:r>
            <a:endParaRPr lang="de-DE" altLang="de-DE" sz="4000" b="1" dirty="0">
              <a:solidFill>
                <a:srgbClr val="2E5DAD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980728"/>
            <a:ext cx="91440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ea typeface="+mj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5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sz="4000" kern="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 eaLnBrk="1" hangingPunct="1"/>
            <a:endParaRPr lang="de-DE" altLang="de-DE" sz="4000" kern="0" dirty="0">
              <a:solidFill>
                <a:srgbClr val="FF0000"/>
              </a:solidFill>
              <a:latin typeface="Arial Narrow" pitchFamily="34" charset="0"/>
            </a:endParaRPr>
          </a:p>
          <a:p>
            <a:pPr algn="ctr" eaLnBrk="1" hangingPunct="1"/>
            <a:endParaRPr lang="de-DE" altLang="de-DE" sz="4000" kern="0" dirty="0" smtClean="0">
              <a:solidFill>
                <a:srgbClr val="FF0000"/>
              </a:solidFill>
              <a:latin typeface="Arial Narrow" pitchFamily="34" charset="0"/>
            </a:endParaRPr>
          </a:p>
          <a:p>
            <a:pPr algn="ctr" eaLnBrk="1" hangingPunct="1"/>
            <a:endParaRPr lang="de-DE" altLang="de-DE" sz="4000" kern="0" dirty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8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/>
              <a:t>Polizeidirektion Nord</a:t>
            </a:r>
            <a:r>
              <a:rPr lang="de-DE" altLang="de-DE" b="0"/>
              <a:t> – PI Oberhavel</a:t>
            </a:r>
          </a:p>
        </p:txBody>
      </p:sp>
      <p:sp>
        <p:nvSpPr>
          <p:cNvPr id="6148" name="Rectangle 37"/>
          <p:cNvSpPr>
            <a:spLocks noGrp="1" noChangeArrowheads="1"/>
          </p:cNvSpPr>
          <p:nvPr>
            <p:ph type="body" sz="half" idx="1"/>
          </p:nvPr>
        </p:nvSpPr>
        <p:spPr>
          <a:xfrm>
            <a:off x="627175" y="1268700"/>
            <a:ext cx="7558087" cy="30777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de-DE" altLang="de-DE" sz="1600" b="1" dirty="0" smtClean="0">
                <a:latin typeface="+mj-lt"/>
              </a:rPr>
              <a:t>Besonderheit - Verkehrsnetz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040" y="1841846"/>
            <a:ext cx="2880438" cy="40696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381000" dist="38100" dir="18900000" algn="bl" rotWithShape="0">
              <a:prstClr val="black">
                <a:alpha val="3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635375" y="2060575"/>
            <a:ext cx="4968875" cy="523875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381000" dist="38100" dir="18900000" algn="bl" rotWithShape="0">
              <a:prstClr val="black">
                <a:alpha val="30000"/>
              </a:prst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endParaRPr lang="de-DE" altLang="de-DE" sz="2800" dirty="0">
              <a:latin typeface="Arial Narrow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496612" y="1988682"/>
            <a:ext cx="5107638" cy="377598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49,5 km </a:t>
            </a:r>
            <a:r>
              <a:rPr lang="de-DE" altLang="de-DE" sz="1400" dirty="0">
                <a:latin typeface="Arial Narrow" pitchFamily="34" charset="0"/>
              </a:rPr>
              <a:t>Bundesautobahnen mit 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6 </a:t>
            </a:r>
            <a:r>
              <a:rPr lang="de-DE" altLang="de-DE" sz="1400" dirty="0">
                <a:latin typeface="Arial Narrow" pitchFamily="34" charset="0"/>
              </a:rPr>
              <a:t>Autobahnanschlussstellen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5</a:t>
            </a:r>
            <a:r>
              <a:rPr lang="de-DE" altLang="de-DE" sz="1400" dirty="0">
                <a:latin typeface="Arial Narrow" pitchFamily="34" charset="0"/>
              </a:rPr>
              <a:t> Bundesstraßen  mit 158,6 km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11</a:t>
            </a:r>
            <a:r>
              <a:rPr lang="de-DE" altLang="de-DE" sz="1400" dirty="0">
                <a:latin typeface="Arial Narrow" pitchFamily="34" charset="0"/>
              </a:rPr>
              <a:t> Alleenstraßen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23</a:t>
            </a:r>
            <a:r>
              <a:rPr lang="de-DE" altLang="de-DE" sz="1400" dirty="0">
                <a:latin typeface="Arial Narrow" pitchFamily="34" charset="0"/>
              </a:rPr>
              <a:t> Landesstraßen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14</a:t>
            </a:r>
            <a:r>
              <a:rPr lang="de-DE" altLang="de-DE" sz="1400" dirty="0">
                <a:latin typeface="Arial Narrow" pitchFamily="34" charset="0"/>
              </a:rPr>
              <a:t> Kreisstraßen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650,9 km </a:t>
            </a:r>
            <a:r>
              <a:rPr lang="de-DE" altLang="de-DE" sz="1400" dirty="0">
                <a:latin typeface="Arial Narrow" pitchFamily="34" charset="0"/>
              </a:rPr>
              <a:t>betiteltes Straßennetz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b="1" dirty="0">
                <a:latin typeface="Arial Narrow" pitchFamily="34" charset="0"/>
              </a:rPr>
              <a:t>156</a:t>
            </a:r>
            <a:r>
              <a:rPr lang="de-DE" altLang="de-DE" sz="1400" dirty="0">
                <a:latin typeface="Arial Narrow" pitchFamily="34" charset="0"/>
              </a:rPr>
              <a:t> km schiffbare Wasserstraßen</a:t>
            </a:r>
          </a:p>
          <a:p>
            <a:pPr>
              <a:defRPr/>
            </a:pPr>
            <a:endParaRPr lang="de-DE" altLang="de-DE" sz="2000" dirty="0">
              <a:latin typeface="Arial Narrow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205425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3822020228"/>
              </p:ext>
            </p:extLst>
          </p:nvPr>
        </p:nvGraphicFramePr>
        <p:xfrm>
          <a:off x="395536" y="2420940"/>
          <a:ext cx="8083303" cy="3932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Verkehrsunfallgeschehen </a:t>
            </a: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 -</a:t>
            </a:r>
            <a:endParaRPr lang="de-DE" altLang="de-DE" b="1" dirty="0">
              <a:latin typeface="+mj-lt"/>
            </a:endParaRPr>
          </a:p>
        </p:txBody>
      </p:sp>
      <p:sp>
        <p:nvSpPr>
          <p:cNvPr id="17423" name="Rectangle 16"/>
          <p:cNvSpPr>
            <a:spLocks noChangeArrowheads="1"/>
          </p:cNvSpPr>
          <p:nvPr/>
        </p:nvSpPr>
        <p:spPr bwMode="auto">
          <a:xfrm>
            <a:off x="1547669" y="1988843"/>
            <a:ext cx="1008063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- </a:t>
            </a:r>
            <a:r>
              <a:rPr lang="de-DE" altLang="de-DE" sz="1600" b="1" dirty="0">
                <a:solidFill>
                  <a:srgbClr val="00B050"/>
                </a:solidFill>
              </a:rPr>
              <a:t>1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,2</a:t>
            </a:r>
            <a:r>
              <a:rPr lang="de-DE" altLang="de-DE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17424" name="Rectangle 17"/>
          <p:cNvSpPr>
            <a:spLocks noChangeArrowheads="1"/>
          </p:cNvSpPr>
          <p:nvPr/>
        </p:nvSpPr>
        <p:spPr bwMode="auto">
          <a:xfrm>
            <a:off x="5148069" y="1988841"/>
            <a:ext cx="1008063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00B050"/>
                </a:solidFill>
              </a:rPr>
              <a:t>- 1,9</a:t>
            </a:r>
            <a:r>
              <a:rPr lang="de-DE" altLang="de-DE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3347869" y="1988842"/>
            <a:ext cx="1008063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00B050"/>
                </a:solidFill>
              </a:rPr>
              <a:t>- </a:t>
            </a:r>
            <a:r>
              <a:rPr lang="de-DE" altLang="de-DE" sz="1600" b="1" dirty="0">
                <a:solidFill>
                  <a:srgbClr val="00B050"/>
                </a:solidFill>
              </a:rPr>
              <a:t>1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,3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3" name="Rechteck 2"/>
          <p:cNvSpPr/>
          <p:nvPr/>
        </p:nvSpPr>
        <p:spPr>
          <a:xfrm>
            <a:off x="6948264" y="1988841"/>
            <a:ext cx="1008112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00B050"/>
                </a:solidFill>
              </a:rPr>
              <a:t>Zwei </a:t>
            </a:r>
            <a:r>
              <a:rPr lang="de-DE" altLang="de-DE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Tote</a:t>
            </a:r>
          </a:p>
          <a:p>
            <a:pPr algn="ctr"/>
            <a:r>
              <a:rPr lang="de-DE" altLang="de-DE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weniger</a:t>
            </a:r>
            <a:endParaRPr lang="de-DE" altLang="de-DE" sz="1600" b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99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746755"/>
              </p:ext>
            </p:extLst>
          </p:nvPr>
        </p:nvGraphicFramePr>
        <p:xfrm>
          <a:off x="179390" y="4581160"/>
          <a:ext cx="8857231" cy="17366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6130"/>
                <a:gridCol w="1096677"/>
                <a:gridCol w="1306805"/>
                <a:gridCol w="1379405"/>
                <a:gridCol w="1306805"/>
                <a:gridCol w="1452005"/>
                <a:gridCol w="1379404"/>
              </a:tblGrid>
              <a:tr h="360776">
                <a:tc>
                  <a:txBody>
                    <a:bodyPr/>
                    <a:lstStyle/>
                    <a:p>
                      <a:pPr algn="l" fontAlgn="ctr"/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54054" marR="6006" marT="6006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de-DE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503344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VU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54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5.814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5.743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5.713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  <a:latin typeface="Arial Narrow" panose="020B0606020202030204" pitchFamily="34" charset="0"/>
                        </a:rPr>
                        <a:t>5.742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  <a:latin typeface="Arial Narrow" panose="020B0606020202030204" pitchFamily="34" charset="0"/>
                        </a:rPr>
                        <a:t>6.060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5922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258676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r>
                        <a:rPr lang="de-DE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Veränderung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54054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6006" marT="600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-1,22%</a:t>
                      </a:r>
                      <a:endParaRPr lang="de-DE" sz="1200" b="1" i="0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6006" marT="6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-0,52%</a:t>
                      </a:r>
                      <a:endParaRPr lang="de-DE" sz="1200" b="1" i="0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6006" marT="6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0,51%</a:t>
                      </a:r>
                      <a:endParaRPr lang="de-DE" sz="12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6006" marT="6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5,54%</a:t>
                      </a:r>
                      <a:endParaRPr lang="de-DE" sz="12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6006" marT="6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Arial Narrow" panose="020B0606020202030204" pitchFamily="34" charset="0"/>
                        </a:rPr>
                        <a:t>-2,2%</a:t>
                      </a:r>
                      <a:endParaRPr lang="de-DE" sz="1200" b="1" i="0" u="none" strike="noStrike" dirty="0">
                        <a:solidFill>
                          <a:srgbClr val="00B05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6006" marT="600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13202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Getötete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109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14</a:t>
                      </a:r>
                      <a:endParaRPr lang="de-DE" sz="12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1" i="0" u="none" strike="noStrike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de-DE" sz="1200" b="1" i="0" u="none" strike="noStrike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  <a:tr h="30062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2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Verletzte</a:t>
                      </a:r>
                      <a:endParaRPr lang="de-DE" sz="12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08109" marR="6006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815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832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878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  <a:latin typeface="Arial Narrow" panose="020B0606020202030204" pitchFamily="34" charset="0"/>
                        </a:rPr>
                        <a:t>958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u="none" strike="noStrike" dirty="0">
                          <a:effectLst/>
                          <a:latin typeface="Arial Narrow" panose="020B0606020202030204" pitchFamily="34" charset="0"/>
                        </a:rPr>
                        <a:t>870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873</a:t>
                      </a:r>
                      <a:endParaRPr lang="de-DE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006" marR="54054" marT="6006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847074995"/>
              </p:ext>
            </p:extLst>
          </p:nvPr>
        </p:nvGraphicFramePr>
        <p:xfrm>
          <a:off x="107380" y="1844827"/>
          <a:ext cx="8929240" cy="2736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Verkehrsunfallgeschehen </a:t>
            </a: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 -</a:t>
            </a:r>
            <a:endParaRPr lang="de-DE" alt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7841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4294967295"/>
            <p:extLst>
              <p:ext uri="{D42A27DB-BD31-4B8C-83A1-F6EECF244321}">
                <p14:modId xmlns:p14="http://schemas.microsoft.com/office/powerpoint/2010/main" val="1989215377"/>
              </p:ext>
            </p:extLst>
          </p:nvPr>
        </p:nvGraphicFramePr>
        <p:xfrm>
          <a:off x="395420" y="1772770"/>
          <a:ext cx="4968155" cy="41466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9" name="Rectangle 8"/>
          <p:cNvSpPr>
            <a:spLocks noChangeArrowheads="1"/>
          </p:cNvSpPr>
          <p:nvPr/>
        </p:nvSpPr>
        <p:spPr bwMode="auto">
          <a:xfrm>
            <a:off x="0" y="11969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Verkehrsunfälle </a:t>
            </a:r>
            <a:r>
              <a:rPr lang="de-DE" altLang="de-DE" sz="2000" b="1" dirty="0" smtClean="0">
                <a:latin typeface="+mj-lt"/>
              </a:rPr>
              <a:t>nach Unfallörtlichkeiten</a:t>
            </a:r>
            <a:endParaRPr lang="de-DE" altLang="de-DE" sz="2000" b="1" dirty="0">
              <a:latin typeface="+mj-lt"/>
            </a:endParaRP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auto">
          <a:xfrm>
            <a:off x="1547669" y="1988843"/>
            <a:ext cx="1008063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+1,4 %</a:t>
            </a:r>
            <a:endParaRPr lang="de-DE" altLang="de-DE" sz="1600" b="1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3690292" y="1988843"/>
            <a:ext cx="1008063" cy="719137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11,9</a:t>
            </a:r>
            <a:r>
              <a:rPr lang="de-DE" altLang="de-DE" sz="1600" b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</a:t>
            </a:r>
            <a:r>
              <a:rPr lang="de-DE" altLang="de-DE" sz="1600" b="1" dirty="0">
                <a:solidFill>
                  <a:srgbClr val="00B050"/>
                </a:solidFill>
                <a:latin typeface="Arial" charset="0"/>
                <a:cs typeface="Arial" charset="0"/>
              </a:rPr>
              <a:t>%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5102405" y="2943494"/>
            <a:ext cx="3816530" cy="1477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75% der Unfälle ereignen sich innerorts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12 Unfälle pro Tag innerorts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 Narrow" panose="020B0606020202030204" pitchFamily="34" charset="0"/>
              </a:rPr>
              <a:t>4 Unfälle pro Tag </a:t>
            </a:r>
            <a:r>
              <a:rPr lang="de-DE" dirty="0" err="1" smtClean="0">
                <a:latin typeface="Arial Narrow" panose="020B0606020202030204" pitchFamily="34" charset="0"/>
              </a:rPr>
              <a:t>außerorts</a:t>
            </a:r>
            <a:r>
              <a:rPr lang="de-DE" dirty="0" smtClean="0">
                <a:latin typeface="Arial Narrow" panose="020B0606020202030204" pitchFamily="34" charset="0"/>
              </a:rPr>
              <a:t>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4216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\\polizei.bb.local\homedatendfs\fscholz\Eigene Bilder\lk 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660" y="1686407"/>
            <a:ext cx="3739730" cy="446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5" name="Fußzeilenplatzhalter 2"/>
          <p:cNvSpPr txBox="1">
            <a:spLocks/>
          </p:cNvSpPr>
          <p:nvPr/>
        </p:nvSpPr>
        <p:spPr bwMode="auto">
          <a:xfrm>
            <a:off x="4954926" y="1628750"/>
            <a:ext cx="1512210" cy="432060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b="0" dirty="0" smtClean="0">
                <a:solidFill>
                  <a:schemeClr val="bg1"/>
                </a:solidFill>
              </a:rPr>
              <a:t>Polizeiinspektion Oberhavel</a:t>
            </a:r>
            <a:endParaRPr lang="de-DE" altLang="de-DE" b="0" dirty="0">
              <a:solidFill>
                <a:schemeClr val="bg1"/>
              </a:solidFill>
            </a:endParaRPr>
          </a:p>
        </p:txBody>
      </p:sp>
      <p:sp>
        <p:nvSpPr>
          <p:cNvPr id="6" name="Fußzeilenplatzhalter 2"/>
          <p:cNvSpPr txBox="1">
            <a:spLocks/>
          </p:cNvSpPr>
          <p:nvPr/>
        </p:nvSpPr>
        <p:spPr bwMode="auto">
          <a:xfrm>
            <a:off x="5204110" y="3206699"/>
            <a:ext cx="1384170" cy="3603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 smtClean="0">
                <a:solidFill>
                  <a:schemeClr val="bg1"/>
                </a:solidFill>
              </a:rPr>
              <a:t>Polizeirevier Gransee </a:t>
            </a:r>
            <a:endParaRPr lang="de-DE" altLang="de-DE" sz="1200" b="0" dirty="0">
              <a:solidFill>
                <a:schemeClr val="bg1"/>
              </a:solidFill>
            </a:endParaRPr>
          </a:p>
        </p:txBody>
      </p:sp>
      <p:sp>
        <p:nvSpPr>
          <p:cNvPr id="7" name="Fußzeilenplatzhalter 2"/>
          <p:cNvSpPr txBox="1">
            <a:spLocks/>
          </p:cNvSpPr>
          <p:nvPr/>
        </p:nvSpPr>
        <p:spPr bwMode="auto">
          <a:xfrm>
            <a:off x="4196614" y="4905049"/>
            <a:ext cx="1512210" cy="3603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 smtClean="0">
                <a:solidFill>
                  <a:schemeClr val="bg1"/>
                </a:solidFill>
              </a:rPr>
              <a:t>Polizeirevier Oranienburg </a:t>
            </a:r>
            <a:endParaRPr lang="de-DE" altLang="de-DE" sz="1200" b="0" dirty="0">
              <a:solidFill>
                <a:schemeClr val="bg1"/>
              </a:solidFill>
            </a:endParaRPr>
          </a:p>
        </p:txBody>
      </p:sp>
      <p:sp>
        <p:nvSpPr>
          <p:cNvPr id="8" name="Fußzeilenplatzhalter 2"/>
          <p:cNvSpPr txBox="1">
            <a:spLocks/>
          </p:cNvSpPr>
          <p:nvPr/>
        </p:nvSpPr>
        <p:spPr bwMode="auto">
          <a:xfrm>
            <a:off x="7308380" y="6154058"/>
            <a:ext cx="1512210" cy="360362"/>
          </a:xfrm>
          <a:prstGeom prst="rect">
            <a:avLst/>
          </a:prstGeom>
          <a:solidFill>
            <a:srgbClr val="0033CC"/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altLang="de-DE" sz="1200" b="0" dirty="0" smtClean="0">
                <a:solidFill>
                  <a:schemeClr val="bg1"/>
                </a:solidFill>
              </a:rPr>
              <a:t>Polizeirevier Hennigsdorf </a:t>
            </a:r>
            <a:endParaRPr lang="de-DE" altLang="de-DE" sz="1200" b="0" dirty="0">
              <a:solidFill>
                <a:schemeClr val="bg1"/>
              </a:solidFill>
            </a:endParaRP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22096" y="4419025"/>
            <a:ext cx="3528181" cy="1692771"/>
          </a:xfrm>
          <a:prstGeom prst="rect">
            <a:avLst/>
          </a:prstGeom>
          <a:solidFill>
            <a:schemeClr val="bg1"/>
          </a:solidFill>
          <a:ln w="0">
            <a:noFill/>
          </a:ln>
          <a:effectLst>
            <a:outerShdw blurRad="495300" dist="1143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altLang="de-DE" sz="1400" dirty="0" smtClean="0">
                <a:latin typeface="Arial Narrow" pitchFamily="34" charset="0"/>
              </a:rPr>
              <a:t>Besonderheiten</a:t>
            </a:r>
            <a:r>
              <a:rPr lang="de-DE" altLang="de-DE" sz="1400" dirty="0">
                <a:latin typeface="Arial Narrow" pitchFamily="34" charset="0"/>
              </a:rPr>
              <a:t>:</a:t>
            </a:r>
          </a:p>
          <a:p>
            <a:pPr>
              <a:defRPr/>
            </a:pPr>
            <a:endParaRPr lang="de-DE" altLang="de-DE" sz="1400" dirty="0"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latin typeface="Arial Narrow" pitchFamily="34" charset="0"/>
              </a:rPr>
              <a:t>enger Verflechtungsraum zu Berlin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latin typeface="Arial Narrow" pitchFamily="34" charset="0"/>
              </a:rPr>
              <a:t>Zuwachs im Umland von Berlin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latin typeface="Arial Narrow" pitchFamily="34" charset="0"/>
              </a:rPr>
              <a:t>umfangreicher Tourismus</a:t>
            </a:r>
          </a:p>
          <a:p>
            <a:pPr marL="285750" indent="-285750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latin typeface="Arial Narrow" pitchFamily="34" charset="0"/>
              </a:rPr>
              <a:t>wachsende Industrie</a:t>
            </a:r>
          </a:p>
          <a:p>
            <a:pPr>
              <a:defRPr/>
            </a:pPr>
            <a:endParaRPr lang="de-DE" altLang="de-DE" sz="2000" dirty="0">
              <a:latin typeface="Arial Narrow" pitchFamily="34" charset="0"/>
            </a:endParaRP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353405"/>
              </p:ext>
            </p:extLst>
          </p:nvPr>
        </p:nvGraphicFramePr>
        <p:xfrm>
          <a:off x="107379" y="2548270"/>
          <a:ext cx="5040701" cy="160083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20102"/>
                <a:gridCol w="1043649"/>
                <a:gridCol w="1163238"/>
                <a:gridCol w="1249593"/>
                <a:gridCol w="864119"/>
              </a:tblGrid>
              <a:tr h="541335">
                <a:tc>
                  <a:txBody>
                    <a:bodyPr/>
                    <a:lstStyle/>
                    <a:p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Revier</a:t>
                      </a:r>
                    </a:p>
                    <a:p>
                      <a:pPr algn="ctr"/>
                      <a:r>
                        <a:rPr lang="de-DE" sz="1400" b="1" baseline="0" dirty="0" smtClean="0">
                          <a:latin typeface="Arial Narrow" panose="020B0606020202030204" pitchFamily="34" charset="0"/>
                        </a:rPr>
                        <a:t>Gransee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Revier Oranienburg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Revier Hennigsdorf</a:t>
                      </a:r>
                      <a:r>
                        <a:rPr lang="de-DE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PI OHV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541335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Fläche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1003,89 km²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altLang="de-DE" sz="1400" b="1" dirty="0" smtClean="0">
                        <a:solidFill>
                          <a:schemeClr val="tx1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625,52 </a:t>
                      </a:r>
                      <a:r>
                        <a:rPr lang="de-DE" altLang="de-DE" sz="1400" b="1" dirty="0" smtClean="0">
                          <a:latin typeface="Arial Narrow" panose="020B0606020202030204" pitchFamily="34" charset="0"/>
                        </a:rPr>
                        <a:t>km²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178,77 </a:t>
                      </a:r>
                      <a:r>
                        <a:rPr lang="de-DE" altLang="de-DE" sz="1400" b="1" dirty="0" smtClean="0">
                          <a:latin typeface="Arial Narrow" panose="020B0606020202030204" pitchFamily="34" charset="0"/>
                        </a:rPr>
                        <a:t>km²</a:t>
                      </a:r>
                    </a:p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b="1" dirty="0" smtClean="0">
                          <a:latin typeface="Arial Narrow" panose="020B0606020202030204" pitchFamily="34" charset="0"/>
                        </a:rPr>
                        <a:t>1.798 km²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383445"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EW </a:t>
                      </a:r>
                      <a:r>
                        <a:rPr lang="de-DE" sz="1400" b="1" baseline="0" dirty="0" smtClean="0">
                          <a:latin typeface="Arial Narrow" panose="020B0606020202030204" pitchFamily="34" charset="0"/>
                        </a:rPr>
                        <a:t> 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36.661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74.653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 Narrow" panose="020B0606020202030204" pitchFamily="34" charset="0"/>
                        </a:rPr>
                        <a:t>99.902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400" b="1" dirty="0" smtClean="0">
                          <a:latin typeface="Arial Narrow" panose="020B0606020202030204" pitchFamily="34" charset="0"/>
                        </a:rPr>
                        <a:t>211.216</a:t>
                      </a:r>
                    </a:p>
                    <a:p>
                      <a:pPr algn="ctr"/>
                      <a:endParaRPr lang="de-DE" sz="14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2" name="Rectangle 37"/>
          <p:cNvSpPr txBox="1">
            <a:spLocks noChangeArrowheads="1"/>
          </p:cNvSpPr>
          <p:nvPr/>
        </p:nvSpPr>
        <p:spPr bwMode="auto">
          <a:xfrm>
            <a:off x="527066" y="1196690"/>
            <a:ext cx="7558087" cy="276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algn="l" rtl="0" eaLnBrk="0" fontAlgn="base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de-DE" altLang="de-DE" sz="1600" b="1" kern="0" dirty="0" smtClean="0">
                <a:latin typeface="+mj-lt"/>
              </a:rPr>
              <a:t>Strukturdaten PI Oberhavel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2165199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3154135543"/>
              </p:ext>
            </p:extLst>
          </p:nvPr>
        </p:nvGraphicFramePr>
        <p:xfrm>
          <a:off x="431425" y="1848237"/>
          <a:ext cx="8281150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Verkehrsunfallgeschehen </a:t>
            </a: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 -</a:t>
            </a:r>
            <a:endParaRPr lang="de-DE" alt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33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922745034"/>
              </p:ext>
            </p:extLst>
          </p:nvPr>
        </p:nvGraphicFramePr>
        <p:xfrm>
          <a:off x="467430" y="1844826"/>
          <a:ext cx="8353052" cy="4464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Verkehrsunfallgeschehen </a:t>
            </a: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Oberhavel-</a:t>
            </a:r>
            <a:endParaRPr lang="de-DE" alt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60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001334"/>
              </p:ext>
            </p:extLst>
          </p:nvPr>
        </p:nvGraphicFramePr>
        <p:xfrm>
          <a:off x="35367" y="1844827"/>
          <a:ext cx="9001257" cy="45365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34732"/>
                <a:gridCol w="714553"/>
                <a:gridCol w="714553"/>
                <a:gridCol w="437949"/>
                <a:gridCol w="730802"/>
                <a:gridCol w="487100"/>
                <a:gridCol w="714553"/>
                <a:gridCol w="487100"/>
                <a:gridCol w="714553"/>
                <a:gridCol w="602922"/>
                <a:gridCol w="781220"/>
                <a:gridCol w="781220"/>
              </a:tblGrid>
              <a:tr h="676023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Polizeirevier </a:t>
                      </a:r>
                    </a:p>
                    <a:p>
                      <a:pPr algn="l" fontAlgn="ctr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Oranienburg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2013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2014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2015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2016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2017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de-DE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2018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293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VU </a:t>
                      </a:r>
                      <a:r>
                        <a:rPr lang="de-DE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i.g.O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1.593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1.650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3,58%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1.585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-3,94%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1.547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-2,40%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1.617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4,52%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1.642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- 1,55%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745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VU </a:t>
                      </a:r>
                      <a:r>
                        <a:rPr lang="de-DE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a.g.O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 (ohne BAB)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577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528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-8,49%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545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3,22%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529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-2,94%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604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14,18%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523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-13,41%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293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Polizeirevier</a:t>
                      </a:r>
                      <a:r>
                        <a:rPr lang="de-DE" sz="1400" b="1" u="none" strike="noStrike" baseline="0" dirty="0" smtClean="0">
                          <a:effectLst/>
                          <a:latin typeface="Arial Narrow" panose="020B0606020202030204" pitchFamily="34" charset="0"/>
                        </a:rPr>
                        <a:t> Gransee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 smtClean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45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VU </a:t>
                      </a:r>
                      <a:r>
                        <a:rPr lang="de-DE" sz="1400" b="1" u="none" strike="noStrike" dirty="0" err="1">
                          <a:effectLst/>
                          <a:latin typeface="Arial Narrow" panose="020B0606020202030204" pitchFamily="34" charset="0"/>
                        </a:rPr>
                        <a:t>i.g.O</a:t>
                      </a: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660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627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-5,00%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668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6,54%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644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-3,59%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634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effectLst/>
                          <a:latin typeface="Arial Narrow" panose="020B0606020202030204" pitchFamily="34" charset="0"/>
                        </a:rPr>
                        <a:t>-1,55%</a:t>
                      </a:r>
                      <a:endParaRPr lang="de-DE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684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7,89 %</a:t>
                      </a:r>
                      <a:endParaRPr lang="de-DE" sz="11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745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VU </a:t>
                      </a:r>
                      <a:r>
                        <a:rPr lang="de-DE" sz="1400" b="1" u="none" strike="noStrike" dirty="0" err="1">
                          <a:effectLst/>
                          <a:latin typeface="Arial Narrow" panose="020B0606020202030204" pitchFamily="34" charset="0"/>
                        </a:rPr>
                        <a:t>a.g.O</a:t>
                      </a:r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. (ohne BAB)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>
                          <a:effectLst/>
                          <a:latin typeface="Arial Narrow" panose="020B0606020202030204" pitchFamily="34" charset="0"/>
                        </a:rPr>
                        <a:t>718</a:t>
                      </a:r>
                      <a:endParaRPr lang="de-DE" sz="1400" b="1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701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-2,37%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691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-1,43%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697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0,87%</a:t>
                      </a:r>
                      <a:endParaRPr lang="de-DE" sz="10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effectLst/>
                          <a:latin typeface="Arial Narrow" panose="020B0606020202030204" pitchFamily="34" charset="0"/>
                        </a:rPr>
                        <a:t>752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7,89%</a:t>
                      </a:r>
                      <a:endParaRPr lang="de-DE" sz="10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Arial Narrow" panose="020B0606020202030204" pitchFamily="34" charset="0"/>
                        </a:rPr>
                        <a:t>668</a:t>
                      </a:r>
                      <a:endParaRPr lang="de-DE" sz="1400" b="1" i="0" u="none" strike="noStrike" dirty="0">
                        <a:solidFill>
                          <a:srgbClr val="C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-11,17 %</a:t>
                      </a:r>
                      <a:endParaRPr lang="de-DE" sz="1100" b="1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2934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Polizeirevier Hennigsdorf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 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45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VU </a:t>
                      </a:r>
                      <a:r>
                        <a:rPr lang="de-DE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i.g.O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2.045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2.029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-0,78%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2.004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-1,23%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2.094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4,49%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2.205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5,30%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2.194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-0,5%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574507">
                <a:tc>
                  <a:txBody>
                    <a:bodyPr/>
                    <a:lstStyle/>
                    <a:p>
                      <a:pPr algn="l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VU </a:t>
                      </a:r>
                      <a:r>
                        <a:rPr lang="de-DE" sz="1400" b="1" u="none" strike="noStrike" dirty="0" err="1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a.g.O</a:t>
                      </a:r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. (ohne BAB)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28301" marR="3145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221</a:t>
                      </a:r>
                      <a:endParaRPr lang="de-DE" sz="1400" b="1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208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-5,88%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3145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220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5,77%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231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5,00%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248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000" b="1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7,36%</a:t>
                      </a:r>
                      <a:endParaRPr lang="de-DE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222</a:t>
                      </a:r>
                      <a:endParaRPr lang="de-DE" sz="14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-10,48%</a:t>
                      </a:r>
                      <a:endParaRPr lang="de-DE" sz="11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3145" marR="28301" marT="314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Verkehrsunfallgeschehen </a:t>
            </a: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 -</a:t>
            </a:r>
            <a:endParaRPr lang="de-DE" alt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43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51285152"/>
              </p:ext>
            </p:extLst>
          </p:nvPr>
        </p:nvGraphicFramePr>
        <p:xfrm>
          <a:off x="333224" y="2132820"/>
          <a:ext cx="8509301" cy="4320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426385" y="1917752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10,4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627300" y="1917752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00B050"/>
                </a:solidFill>
              </a:rPr>
              <a:t>-1,4 %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95944" y="1917752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12%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875" y="1484786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Ausgewählte </a:t>
            </a:r>
            <a:r>
              <a:rPr lang="de-DE" altLang="de-DE" sz="2000" b="1" dirty="0" smtClean="0">
                <a:latin typeface="+mj-lt"/>
              </a:rPr>
              <a:t>Unfallursachen</a:t>
            </a:r>
          </a:p>
          <a:p>
            <a:pPr algn="ctr" eaLnBrk="1" hangingPunct="1"/>
            <a:r>
              <a:rPr lang="de-DE" altLang="de-DE" sz="1600" b="1" dirty="0" smtClean="0">
                <a:latin typeface="+mj-lt"/>
              </a:rPr>
              <a:t>- </a:t>
            </a:r>
            <a:r>
              <a:rPr lang="de-DE" altLang="de-DE" b="1" dirty="0" smtClean="0">
                <a:latin typeface="+mj-lt"/>
              </a:rPr>
              <a:t>Landkreis</a:t>
            </a:r>
            <a:r>
              <a:rPr lang="de-DE" altLang="de-DE" sz="1600" b="1" dirty="0" smtClean="0">
                <a:latin typeface="+mj-lt"/>
              </a:rPr>
              <a:t> </a:t>
            </a:r>
            <a:r>
              <a:rPr lang="de-DE" altLang="de-DE" b="1" dirty="0" smtClean="0">
                <a:latin typeface="+mj-lt"/>
              </a:rPr>
              <a:t>Oberhavel</a:t>
            </a:r>
            <a:r>
              <a:rPr lang="de-DE" altLang="de-DE" sz="1600" b="1" dirty="0" smtClean="0">
                <a:latin typeface="+mj-lt"/>
              </a:rPr>
              <a:t> -</a:t>
            </a:r>
            <a:endParaRPr lang="de-DE" altLang="de-DE" sz="1600" b="1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5278983" y="1917752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4,9%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6588280" y="1917752"/>
            <a:ext cx="864096" cy="7191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rgbClr val="FF0000"/>
                </a:solidFill>
              </a:rPr>
              <a:t>+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8,2 %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884460" y="1913270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7,3 %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964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EB8CBA-5A56-4AC8-AE82-97D934EA1E85}" type="slidenum">
              <a:rPr lang="de-DE" altLang="de-DE" smtClean="0"/>
              <a:pPr>
                <a:defRPr/>
              </a:pPr>
              <a:t>34</a:t>
            </a:fld>
            <a:endParaRPr lang="de-DE" altLang="de-DE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52551423"/>
              </p:ext>
            </p:extLst>
          </p:nvPr>
        </p:nvGraphicFramePr>
        <p:xfrm>
          <a:off x="15875" y="2277321"/>
          <a:ext cx="8964610" cy="4144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899593" y="1917752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9,3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195670" y="1916790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13,8 %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300240" y="1916790"/>
            <a:ext cx="864096" cy="7191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rgbClr val="FF0000"/>
                </a:solidFill>
              </a:rPr>
              <a:t>+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17,9 %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563884" y="1916790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2,3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875" y="1484786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Ausgewählte </a:t>
            </a:r>
            <a:r>
              <a:rPr lang="de-DE" altLang="de-DE" sz="2000" b="1" dirty="0" smtClean="0">
                <a:latin typeface="+mj-lt"/>
              </a:rPr>
              <a:t>Unfallursachen</a:t>
            </a:r>
          </a:p>
          <a:p>
            <a:pPr algn="ctr" eaLnBrk="1" hangingPunct="1"/>
            <a:r>
              <a:rPr lang="de-DE" altLang="de-DE" sz="1600" b="1" dirty="0" smtClean="0">
                <a:latin typeface="+mj-lt"/>
              </a:rPr>
              <a:t>- </a:t>
            </a:r>
            <a:r>
              <a:rPr lang="de-DE" altLang="de-DE" b="1" dirty="0" smtClean="0">
                <a:latin typeface="+mj-lt"/>
              </a:rPr>
              <a:t>Polizeirevier Oranienburg</a:t>
            </a:r>
            <a:r>
              <a:rPr lang="de-DE" altLang="de-DE" sz="1600" b="1" dirty="0" smtClean="0">
                <a:latin typeface="+mj-lt"/>
              </a:rPr>
              <a:t>-</a:t>
            </a:r>
            <a:endParaRPr lang="de-DE" altLang="de-DE" sz="1600" b="1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4932050" y="1916790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18,1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7668454" y="1916790"/>
            <a:ext cx="864096" cy="7191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rgbClr val="FF0000"/>
                </a:solidFill>
              </a:rPr>
              <a:t>+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29,3 %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8EB8CBA-5A56-4AC8-AE82-97D934EA1E85}" type="slidenum">
              <a:rPr lang="de-DE" altLang="de-DE" smtClean="0"/>
              <a:pPr>
                <a:defRPr/>
              </a:pPr>
              <a:t>35</a:t>
            </a:fld>
            <a:endParaRPr lang="de-DE" altLang="de-DE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36818206"/>
              </p:ext>
            </p:extLst>
          </p:nvPr>
        </p:nvGraphicFramePr>
        <p:xfrm>
          <a:off x="107380" y="2472237"/>
          <a:ext cx="8929241" cy="3863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3851924" y="2001602"/>
            <a:ext cx="864096" cy="7191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FF0000"/>
                </a:solidFill>
              </a:rPr>
              <a:t>+ 26,1 </a:t>
            </a:r>
            <a:r>
              <a:rPr lang="de-DE" altLang="de-DE" sz="16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331641" y="1989784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3,5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6516294" y="2002953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7,4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55744" y="2001601"/>
            <a:ext cx="864096" cy="7191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rgbClr val="FF0000"/>
                </a:solidFill>
              </a:rPr>
              <a:t>+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1,4 %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875" y="1484786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Ausgewählte </a:t>
            </a:r>
            <a:r>
              <a:rPr lang="de-DE" altLang="de-DE" sz="2000" b="1" dirty="0" smtClean="0">
                <a:latin typeface="+mj-lt"/>
              </a:rPr>
              <a:t>Unfallursachen</a:t>
            </a:r>
          </a:p>
          <a:p>
            <a:pPr algn="ctr" eaLnBrk="1" hangingPunct="1"/>
            <a:r>
              <a:rPr lang="de-DE" altLang="de-DE" sz="1600" b="1" dirty="0" smtClean="0">
                <a:latin typeface="+mj-lt"/>
              </a:rPr>
              <a:t>- </a:t>
            </a:r>
            <a:r>
              <a:rPr lang="de-DE" altLang="de-DE" b="1" dirty="0" smtClean="0">
                <a:latin typeface="+mj-lt"/>
              </a:rPr>
              <a:t>Polizeirevier Gransee</a:t>
            </a:r>
            <a:r>
              <a:rPr lang="de-DE" altLang="de-DE" sz="1600" b="1" dirty="0" smtClean="0">
                <a:latin typeface="+mj-lt"/>
              </a:rPr>
              <a:t>-</a:t>
            </a:r>
            <a:endParaRPr lang="de-DE" altLang="de-DE" sz="1600" b="1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7668454" y="1988800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00B050"/>
                </a:solidFill>
              </a:rPr>
              <a:t>- 47,9%</a:t>
            </a:r>
            <a:endParaRPr lang="de-DE" altLang="de-DE" sz="1600" b="1" dirty="0">
              <a:solidFill>
                <a:srgbClr val="00B050"/>
              </a:solidFill>
            </a:endParaRPr>
          </a:p>
        </p:txBody>
      </p:sp>
      <p:sp>
        <p:nvSpPr>
          <p:cNvPr id="18" name="Rectangle 6"/>
          <p:cNvSpPr>
            <a:spLocks noChangeArrowheads="1"/>
          </p:cNvSpPr>
          <p:nvPr/>
        </p:nvSpPr>
        <p:spPr bwMode="auto">
          <a:xfrm>
            <a:off x="5220114" y="2001602"/>
            <a:ext cx="864096" cy="7191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FF0000"/>
                </a:solidFill>
              </a:rPr>
              <a:t>+ 10,3 </a:t>
            </a:r>
            <a:r>
              <a:rPr lang="de-DE" altLang="de-DE" sz="1600" b="1" dirty="0">
                <a:solidFill>
                  <a:srgbClr val="FF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45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"/>
          <p:cNvGraphicFramePr>
            <a:graphicFrameLocks noGrp="1"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764744367"/>
              </p:ext>
            </p:extLst>
          </p:nvPr>
        </p:nvGraphicFramePr>
        <p:xfrm>
          <a:off x="251401" y="2708923"/>
          <a:ext cx="8785220" cy="356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7740464" y="1989786"/>
            <a:ext cx="864096" cy="7191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FF0000"/>
                </a:solidFill>
              </a:rPr>
              <a:t>+ 33,3 </a:t>
            </a:r>
            <a:r>
              <a:rPr lang="de-DE" altLang="de-DE" sz="16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0487" name="Rectangle 6"/>
          <p:cNvSpPr>
            <a:spLocks noChangeArrowheads="1"/>
          </p:cNvSpPr>
          <p:nvPr/>
        </p:nvSpPr>
        <p:spPr bwMode="auto">
          <a:xfrm>
            <a:off x="2649653" y="1989786"/>
            <a:ext cx="864096" cy="7191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FF0000"/>
                </a:solidFill>
              </a:rPr>
              <a:t>+ 17,3 </a:t>
            </a:r>
            <a:r>
              <a:rPr lang="de-DE" altLang="de-DE" sz="1600" b="1" dirty="0">
                <a:solidFill>
                  <a:srgbClr val="FF0000"/>
                </a:solidFill>
              </a:rPr>
              <a:t>%</a:t>
            </a:r>
          </a:p>
        </p:txBody>
      </p:sp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1331641" y="1989784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36,8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6516294" y="1989784"/>
            <a:ext cx="864096" cy="719138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1600" b="1" dirty="0">
                <a:solidFill>
                  <a:srgbClr val="FF0000"/>
                </a:solidFill>
              </a:rPr>
              <a:t>+</a:t>
            </a:r>
            <a:r>
              <a:rPr lang="de-DE" altLang="de-DE" sz="1600" b="1" dirty="0" smtClean="0">
                <a:solidFill>
                  <a:srgbClr val="FF0000"/>
                </a:solidFill>
              </a:rPr>
              <a:t> 13,3 %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3995944" y="1989784"/>
            <a:ext cx="864096" cy="719138"/>
          </a:xfrm>
          <a:prstGeom prst="rect">
            <a:avLst/>
          </a:prstGeom>
          <a:noFill/>
          <a:ln w="25400">
            <a:solidFill>
              <a:srgbClr val="00B05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>
                <a:solidFill>
                  <a:srgbClr val="00B050"/>
                </a:solidFill>
              </a:rPr>
              <a:t>- </a:t>
            </a:r>
            <a:r>
              <a:rPr lang="de-DE" altLang="de-DE" sz="1600" b="1" dirty="0" smtClean="0">
                <a:solidFill>
                  <a:srgbClr val="00B050"/>
                </a:solidFill>
              </a:rPr>
              <a:t>26,6 </a:t>
            </a:r>
            <a:r>
              <a:rPr lang="de-DE" altLang="de-DE" sz="1600" b="1" dirty="0">
                <a:solidFill>
                  <a:srgbClr val="00B050"/>
                </a:solidFill>
              </a:rPr>
              <a:t>%</a:t>
            </a: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15875" y="1484786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Ausgewählte </a:t>
            </a:r>
            <a:r>
              <a:rPr lang="de-DE" altLang="de-DE" sz="2000" b="1" dirty="0" smtClean="0">
                <a:latin typeface="+mj-lt"/>
              </a:rPr>
              <a:t>Unfallursachen</a:t>
            </a:r>
          </a:p>
          <a:p>
            <a:pPr algn="ctr" eaLnBrk="1" hangingPunct="1"/>
            <a:r>
              <a:rPr lang="de-DE" altLang="de-DE" sz="1600" b="1" dirty="0" smtClean="0">
                <a:latin typeface="+mj-lt"/>
              </a:rPr>
              <a:t>- </a:t>
            </a:r>
            <a:r>
              <a:rPr lang="de-DE" altLang="de-DE" b="1" dirty="0" smtClean="0">
                <a:latin typeface="+mj-lt"/>
              </a:rPr>
              <a:t>Polizeirevier Hennigsdorf</a:t>
            </a:r>
            <a:r>
              <a:rPr lang="de-DE" altLang="de-DE" sz="1600" b="1" dirty="0" smtClean="0">
                <a:latin typeface="+mj-lt"/>
              </a:rPr>
              <a:t>-</a:t>
            </a:r>
            <a:endParaRPr lang="de-DE" altLang="de-DE" sz="1600" b="1" dirty="0">
              <a:latin typeface="+mj-lt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6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220114" y="1989786"/>
            <a:ext cx="864096" cy="719137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de-DE" altLang="de-DE" sz="1600" b="1" dirty="0" smtClean="0">
                <a:solidFill>
                  <a:srgbClr val="FF0000"/>
                </a:solidFill>
              </a:rPr>
              <a:t>+ 1,9 %</a:t>
            </a:r>
            <a:endParaRPr lang="de-DE" altLang="de-DE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2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 noChangeAspect="1"/>
          </p:cNvGraphicFramePr>
          <p:nvPr>
            <p:ph type="chart" sz="half" idx="4294967295"/>
            <p:extLst>
              <p:ext uri="{D42A27DB-BD31-4B8C-83A1-F6EECF244321}">
                <p14:modId xmlns:p14="http://schemas.microsoft.com/office/powerpoint/2010/main" val="265955525"/>
              </p:ext>
            </p:extLst>
          </p:nvPr>
        </p:nvGraphicFramePr>
        <p:xfrm>
          <a:off x="674368" y="1844827"/>
          <a:ext cx="8083303" cy="350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22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Verkehrsunfälle mit </a:t>
            </a:r>
            <a:r>
              <a:rPr lang="de-DE" altLang="de-DE" sz="2000" b="1" dirty="0" smtClean="0">
                <a:latin typeface="+mj-lt"/>
              </a:rPr>
              <a:t>Anprall </a:t>
            </a:r>
            <a:r>
              <a:rPr lang="de-DE" altLang="de-DE" sz="2000" b="1" dirty="0">
                <a:latin typeface="+mj-lt"/>
              </a:rPr>
              <a:t>an </a:t>
            </a:r>
            <a:r>
              <a:rPr lang="de-DE" altLang="de-DE" sz="2000" b="1" dirty="0" smtClean="0">
                <a:latin typeface="+mj-lt"/>
              </a:rPr>
              <a:t>einen Straßenbaum</a:t>
            </a:r>
            <a:endParaRPr lang="de-DE" altLang="de-DE" sz="2000" b="1" dirty="0">
              <a:latin typeface="+mj-lt"/>
            </a:endParaRP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 -</a:t>
            </a:r>
            <a:endParaRPr lang="de-DE" altLang="de-DE" b="1" dirty="0">
              <a:latin typeface="+mj-lt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755470" y="5517290"/>
            <a:ext cx="7921100" cy="64633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latin typeface="Arial Narrow" panose="020B0606020202030204" pitchFamily="34" charset="0"/>
              </a:rPr>
              <a:t>Alle drei Tage gibt es Oberhavel einen Verkehrsunfall mit Anprall an einen Baum.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 smtClean="0">
                <a:latin typeface="Arial Narrow" panose="020B0606020202030204" pitchFamily="34" charset="0"/>
              </a:rPr>
              <a:t>Jeder 2. „Baumunfall“ zieht verletzte Personen nach sich. </a:t>
            </a:r>
            <a:endParaRPr lang="de-DE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152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14129097"/>
              </p:ext>
            </p:extLst>
          </p:nvPr>
        </p:nvGraphicFramePr>
        <p:xfrm>
          <a:off x="179390" y="1628750"/>
          <a:ext cx="8425170" cy="4608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>
                <a:latin typeface="+mj-lt"/>
              </a:rPr>
              <a:t>Verkehrsunfälle mit </a:t>
            </a:r>
            <a:r>
              <a:rPr lang="de-DE" altLang="de-DE" sz="2000" b="1" dirty="0" smtClean="0">
                <a:latin typeface="+mj-lt"/>
              </a:rPr>
              <a:t>Anprall </a:t>
            </a:r>
            <a:r>
              <a:rPr lang="de-DE" altLang="de-DE" sz="2000" b="1" dirty="0">
                <a:latin typeface="+mj-lt"/>
              </a:rPr>
              <a:t>an </a:t>
            </a:r>
            <a:r>
              <a:rPr lang="de-DE" altLang="de-DE" sz="2000" b="1" dirty="0" smtClean="0">
                <a:latin typeface="+mj-lt"/>
              </a:rPr>
              <a:t>einen Straßenbaum</a:t>
            </a:r>
            <a:endParaRPr lang="de-DE" altLang="de-DE" sz="2000" b="1" dirty="0">
              <a:latin typeface="+mj-lt"/>
            </a:endParaRPr>
          </a:p>
          <a:p>
            <a:pPr algn="ctr" eaLnBrk="1" hangingPunct="1"/>
            <a:r>
              <a:rPr lang="de-DE" altLang="de-DE" b="1" dirty="0" smtClean="0">
                <a:latin typeface="+mj-lt"/>
              </a:rPr>
              <a:t>- Landkreis Oberhavel -</a:t>
            </a:r>
            <a:endParaRPr lang="de-DE" altLang="de-DE" b="1" dirty="0">
              <a:latin typeface="+mj-lt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380133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graphicFrame>
        <p:nvGraphicFramePr>
          <p:cNvPr id="2" name="Diagramm 1"/>
          <p:cNvGraphicFramePr/>
          <p:nvPr>
            <p:extLst>
              <p:ext uri="{D42A27DB-BD31-4B8C-83A1-F6EECF244321}">
                <p14:modId xmlns:p14="http://schemas.microsoft.com/office/powerpoint/2010/main" val="2628724449"/>
              </p:ext>
            </p:extLst>
          </p:nvPr>
        </p:nvGraphicFramePr>
        <p:xfrm>
          <a:off x="251400" y="1772751"/>
          <a:ext cx="8425170" cy="4352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0" y="1196756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altLang="de-DE" b="1" dirty="0">
              <a:latin typeface="+mj-lt"/>
            </a:endParaRP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0" y="1340710"/>
            <a:ext cx="9144000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Schulwegunfälle im LK Oberhavel</a:t>
            </a:r>
            <a:endParaRPr lang="de-DE" altLang="de-DE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002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610755308"/>
              </p:ext>
            </p:extLst>
          </p:nvPr>
        </p:nvGraphicFramePr>
        <p:xfrm>
          <a:off x="504209" y="1988800"/>
          <a:ext cx="435597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2572341928"/>
              </p:ext>
            </p:extLst>
          </p:nvPr>
        </p:nvGraphicFramePr>
        <p:xfrm>
          <a:off x="4644010" y="2060810"/>
          <a:ext cx="3600400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17926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96429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Verursacher nach Altersgruppen</a:t>
            </a:r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005715902"/>
              </p:ext>
            </p:extLst>
          </p:nvPr>
        </p:nvGraphicFramePr>
        <p:xfrm>
          <a:off x="107380" y="1700760"/>
          <a:ext cx="8425170" cy="468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72018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1196429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Besondere Formen der Verkehrsbeteiligung  (Verursacher und Beteiligte)</a:t>
            </a:r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00968587"/>
              </p:ext>
            </p:extLst>
          </p:nvPr>
        </p:nvGraphicFramePr>
        <p:xfrm>
          <a:off x="539440" y="1772770"/>
          <a:ext cx="8065120" cy="449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5822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B1560B13-3DE8-47C1-8C26-17E44B4EDF25}" type="slidenum">
              <a:rPr lang="de-DE" altLang="de-DE" smtClean="0"/>
              <a:pPr>
                <a:defRPr/>
              </a:pPr>
              <a:t>42</a:t>
            </a:fld>
            <a:endParaRPr lang="de-DE" alt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083177517"/>
              </p:ext>
            </p:extLst>
          </p:nvPr>
        </p:nvGraphicFramePr>
        <p:xfrm>
          <a:off x="107380" y="1700760"/>
          <a:ext cx="4464620" cy="468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606995" y="1556792"/>
            <a:ext cx="2463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Verursacher nach Altersgruppen</a:t>
            </a:r>
            <a:endParaRPr lang="de-DE" sz="1400" b="1" dirty="0">
              <a:latin typeface="+mj-lt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1286438510"/>
              </p:ext>
            </p:extLst>
          </p:nvPr>
        </p:nvGraphicFramePr>
        <p:xfrm>
          <a:off x="4572000" y="1887184"/>
          <a:ext cx="4464620" cy="449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hteck 10"/>
          <p:cNvSpPr/>
          <p:nvPr/>
        </p:nvSpPr>
        <p:spPr>
          <a:xfrm>
            <a:off x="5711031" y="1556791"/>
            <a:ext cx="2725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+mj-lt"/>
              </a:rPr>
              <a:t>Beteiligung nach Verkehrsteilnahme</a:t>
            </a:r>
            <a:endParaRPr lang="de-DE" sz="1400" b="1" dirty="0">
              <a:latin typeface="+mj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196429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Verursacher/ Beteiligung Revier Oranienburg </a:t>
            </a:r>
          </a:p>
        </p:txBody>
      </p:sp>
    </p:spTree>
    <p:extLst>
      <p:ext uri="{BB962C8B-B14F-4D97-AF65-F5344CB8AC3E}">
        <p14:creationId xmlns:p14="http://schemas.microsoft.com/office/powerpoint/2010/main" val="22511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240759154"/>
              </p:ext>
            </p:extLst>
          </p:nvPr>
        </p:nvGraphicFramePr>
        <p:xfrm>
          <a:off x="107380" y="1700760"/>
          <a:ext cx="4464620" cy="468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606995" y="1556792"/>
            <a:ext cx="2463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Verursacher nach Altersgruppen</a:t>
            </a:r>
            <a:endParaRPr lang="de-DE" sz="1400" b="1" dirty="0">
              <a:latin typeface="+mj-lt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3154232494"/>
              </p:ext>
            </p:extLst>
          </p:nvPr>
        </p:nvGraphicFramePr>
        <p:xfrm>
          <a:off x="4572000" y="1887184"/>
          <a:ext cx="4464620" cy="449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hteck 10"/>
          <p:cNvSpPr/>
          <p:nvPr/>
        </p:nvSpPr>
        <p:spPr>
          <a:xfrm>
            <a:off x="5711031" y="1556791"/>
            <a:ext cx="2725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+mj-lt"/>
              </a:rPr>
              <a:t>Beteiligung nach Verkehrsteilnahme</a:t>
            </a:r>
            <a:endParaRPr lang="de-DE" sz="1400" b="1" dirty="0">
              <a:latin typeface="+mj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196429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Verursacher/ Beteiligung Revier Gransee </a:t>
            </a:r>
          </a:p>
        </p:txBody>
      </p:sp>
    </p:spTree>
    <p:extLst>
      <p:ext uri="{BB962C8B-B14F-4D97-AF65-F5344CB8AC3E}">
        <p14:creationId xmlns:p14="http://schemas.microsoft.com/office/powerpoint/2010/main" val="22511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3402348064"/>
              </p:ext>
            </p:extLst>
          </p:nvPr>
        </p:nvGraphicFramePr>
        <p:xfrm>
          <a:off x="107380" y="1700760"/>
          <a:ext cx="4464620" cy="4680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606995" y="1556792"/>
            <a:ext cx="24635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b="1" dirty="0" smtClean="0">
                <a:latin typeface="+mj-lt"/>
              </a:rPr>
              <a:t>Verursacher nach Altersgruppen</a:t>
            </a:r>
            <a:endParaRPr lang="de-DE" sz="1400" b="1" dirty="0">
              <a:latin typeface="+mj-lt"/>
            </a:endParaRPr>
          </a:p>
        </p:txBody>
      </p:sp>
      <p:graphicFrame>
        <p:nvGraphicFramePr>
          <p:cNvPr id="10" name="Diagramm 9"/>
          <p:cNvGraphicFramePr/>
          <p:nvPr>
            <p:extLst>
              <p:ext uri="{D42A27DB-BD31-4B8C-83A1-F6EECF244321}">
                <p14:modId xmlns:p14="http://schemas.microsoft.com/office/powerpoint/2010/main" val="571976001"/>
              </p:ext>
            </p:extLst>
          </p:nvPr>
        </p:nvGraphicFramePr>
        <p:xfrm>
          <a:off x="4572000" y="1887184"/>
          <a:ext cx="4464620" cy="4494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echteck 10"/>
          <p:cNvSpPr/>
          <p:nvPr/>
        </p:nvSpPr>
        <p:spPr>
          <a:xfrm>
            <a:off x="5711031" y="1556791"/>
            <a:ext cx="2725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 smtClean="0">
                <a:latin typeface="+mj-lt"/>
              </a:rPr>
              <a:t>Beteiligung nach Verkehrsteilnahme</a:t>
            </a:r>
            <a:endParaRPr lang="de-DE" sz="1400" b="1" dirty="0">
              <a:latin typeface="+mj-lt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0" y="1196429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t" anchorCtr="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Verursacher/ Beteiligung Revier Hennigsdorf </a:t>
            </a:r>
          </a:p>
        </p:txBody>
      </p:sp>
    </p:spTree>
    <p:extLst>
      <p:ext uri="{BB962C8B-B14F-4D97-AF65-F5344CB8AC3E}">
        <p14:creationId xmlns:p14="http://schemas.microsoft.com/office/powerpoint/2010/main" val="225114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94463"/>
            <a:ext cx="2133600" cy="3603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 altLang="de-DE" dirty="0"/>
          </a:p>
        </p:txBody>
      </p:sp>
      <p:sp>
        <p:nvSpPr>
          <p:cNvPr id="37893" name="Rectangle 3"/>
          <p:cNvSpPr>
            <a:spLocks noChangeArrowheads="1"/>
          </p:cNvSpPr>
          <p:nvPr/>
        </p:nvSpPr>
        <p:spPr bwMode="auto">
          <a:xfrm>
            <a:off x="107380" y="1196752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de-DE" altLang="de-DE" sz="2000" b="1" dirty="0" smtClean="0">
                <a:latin typeface="+mj-lt"/>
              </a:rPr>
              <a:t>Veranstaltungen der Polizei zur Verkehrsunfallprävention </a:t>
            </a:r>
            <a:endParaRPr lang="de-DE" altLang="de-DE" sz="2000" b="1" dirty="0">
              <a:latin typeface="+mj-lt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597595"/>
              </p:ext>
            </p:extLst>
          </p:nvPr>
        </p:nvGraphicFramePr>
        <p:xfrm>
          <a:off x="467430" y="1844781"/>
          <a:ext cx="8137130" cy="394829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99273"/>
                <a:gridCol w="2399273"/>
                <a:gridCol w="1873262"/>
                <a:gridCol w="1465322"/>
              </a:tblGrid>
              <a:tr h="458497">
                <a:tc rowSpan="2"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Zielgruppe</a:t>
                      </a:r>
                      <a:r>
                        <a:rPr lang="de-DE" sz="1200" b="1" baseline="0" dirty="0" smtClean="0"/>
                        <a:t>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Maßnahmen</a:t>
                      </a:r>
                    </a:p>
                    <a:p>
                      <a:pPr algn="ctr"/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2018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/>
                </a:tc>
                <a:tc hMerge="1">
                  <a:txBody>
                    <a:bodyPr/>
                    <a:lstStyle/>
                    <a:p>
                      <a:endParaRPr lang="de-DE" sz="11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17510">
                <a:tc vMerge="1">
                  <a:txBody>
                    <a:bodyPr/>
                    <a:lstStyle/>
                    <a:p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Anzahl</a:t>
                      </a:r>
                      <a:r>
                        <a:rPr lang="de-DE" sz="1200" b="1" baseline="0" dirty="0" smtClean="0"/>
                        <a:t> </a:t>
                      </a:r>
                      <a:r>
                        <a:rPr lang="de-DE" sz="1200" b="1" dirty="0" smtClean="0"/>
                        <a:t>der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Veranstaltungen</a:t>
                      </a:r>
                      <a:endParaRPr lang="de-DE" sz="12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Anzahl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/>
                        <a:t>der Teilnehmer</a:t>
                      </a:r>
                      <a:endParaRPr lang="de-DE" sz="1200" b="1" dirty="0" smtClean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/>
                </a:tc>
              </a:tr>
              <a:tr h="454172">
                <a:tc rowSpan="3">
                  <a:txBody>
                    <a:bodyPr/>
                    <a:lstStyle/>
                    <a:p>
                      <a:pPr algn="l"/>
                      <a:r>
                        <a:rPr lang="de-DE" sz="1200" b="1" kern="1200" dirty="0" smtClean="0"/>
                        <a:t>Kinder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Busschule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18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405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298615">
                <a:tc vMerge="1">
                  <a:txBody>
                    <a:bodyPr/>
                    <a:lstStyle/>
                    <a:p>
                      <a:pPr algn="l"/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Fußgängerausbildung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39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1250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328689">
                <a:tc vMerge="1">
                  <a:txBody>
                    <a:bodyPr/>
                    <a:lstStyle/>
                    <a:p>
                      <a:pPr algn="l"/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Radfahrausbildung</a:t>
                      </a:r>
                      <a:r>
                        <a:rPr lang="de-DE" sz="1200" b="1" baseline="0" dirty="0" smtClean="0"/>
                        <a:t>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64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1580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454172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Junge Fahrer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Sicher im Straßenverkehr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2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325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500804"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Erwachsene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Verkehrsunfallprävention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15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578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  <a:tr h="635840">
                <a:tc>
                  <a:txBody>
                    <a:bodyPr/>
                    <a:lstStyle/>
                    <a:p>
                      <a:pPr algn="l"/>
                      <a:r>
                        <a:rPr lang="de-DE" sz="1200" b="1" smtClean="0"/>
                        <a:t>Senioren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1200" b="1" dirty="0" smtClean="0"/>
                        <a:t>Senioren im Straßenverkehr</a:t>
                      </a:r>
                      <a:r>
                        <a:rPr lang="de-DE" sz="1200" b="1" baseline="0" dirty="0" smtClean="0"/>
                        <a:t> 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3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1" dirty="0" smtClean="0"/>
                        <a:t>144</a:t>
                      </a:r>
                      <a:endParaRPr lang="de-DE" sz="12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91437" marR="91437" marT="45725" marB="45725" anchor="ctr"/>
                </a:tc>
              </a:tr>
            </a:tbl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26667648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29295331"/>
              </p:ext>
            </p:extLst>
          </p:nvPr>
        </p:nvGraphicFramePr>
        <p:xfrm>
          <a:off x="5711031" y="2060810"/>
          <a:ext cx="2927614" cy="4104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2267744" y="6497638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79390" y="1124680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latin typeface="Arial Narrow" panose="020B0606020202030204" pitchFamily="34" charset="0"/>
              </a:rPr>
              <a:t>Einsatzbelastung der Polizeiinspektion Oberhavel</a:t>
            </a:r>
            <a:endParaRPr lang="de-DE" sz="16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07096475"/>
              </p:ext>
            </p:extLst>
          </p:nvPr>
        </p:nvGraphicFramePr>
        <p:xfrm>
          <a:off x="323410" y="1556740"/>
          <a:ext cx="5256730" cy="4824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137950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sp>
        <p:nvSpPr>
          <p:cNvPr id="6" name="Fußzeilenplatzhalter 5"/>
          <p:cNvSpPr txBox="1">
            <a:spLocks/>
          </p:cNvSpPr>
          <p:nvPr/>
        </p:nvSpPr>
        <p:spPr bwMode="auto">
          <a:xfrm>
            <a:off x="2268538" y="6494463"/>
            <a:ext cx="48244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mtClean="0"/>
              <a:t>Polizeidirektion Nord</a:t>
            </a:r>
            <a:r>
              <a:rPr lang="de-DE" altLang="de-DE" b="0" smtClean="0"/>
              <a:t> – PI Oberhavel</a:t>
            </a:r>
            <a:endParaRPr lang="de-DE" altLang="de-DE" b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1763610" y="1148668"/>
            <a:ext cx="566979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sz="1600" b="1" dirty="0" smtClean="0">
                <a:solidFill>
                  <a:schemeClr val="tx2"/>
                </a:solidFill>
                <a:latin typeface="Arial Narrow" pitchFamily="34" charset="0"/>
              </a:rPr>
              <a:t>Einsatzbelastung in der Polizeiinspektion Oberhavel</a:t>
            </a:r>
            <a:endParaRPr lang="de-DE" altLang="de-DE" sz="1600" b="1" dirty="0">
              <a:solidFill>
                <a:schemeClr val="tx2"/>
              </a:solidFill>
              <a:latin typeface="Arial Narrow" pitchFamily="34" charset="0"/>
            </a:endParaRPr>
          </a:p>
        </p:txBody>
      </p:sp>
      <p:graphicFrame>
        <p:nvGraphicFramePr>
          <p:cNvPr id="5" name="Diagramm 4"/>
          <p:cNvGraphicFramePr/>
          <p:nvPr>
            <p:extLst>
              <p:ext uri="{D42A27DB-BD31-4B8C-83A1-F6EECF244321}">
                <p14:modId xmlns:p14="http://schemas.microsoft.com/office/powerpoint/2010/main" val="2427165310"/>
              </p:ext>
            </p:extLst>
          </p:nvPr>
        </p:nvGraphicFramePr>
        <p:xfrm>
          <a:off x="323410" y="1700760"/>
          <a:ext cx="8425170" cy="468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2127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pic>
        <p:nvPicPr>
          <p:cNvPr id="29698" name="Picture 2" descr="http://www.polbb.de/sixcms/media.php/1064/Kathrin%20Weingar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1628750"/>
            <a:ext cx="2488545" cy="374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95920" y="1628750"/>
            <a:ext cx="4896680" cy="403187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latin typeface="Arial Narrow" panose="020B0606020202030204" pitchFamily="34" charset="0"/>
              </a:rPr>
              <a:t>Kathrin </a:t>
            </a:r>
            <a:r>
              <a:rPr lang="de-DE" sz="1600" b="1" dirty="0" err="1">
                <a:latin typeface="Arial Narrow" panose="020B0606020202030204" pitchFamily="34" charset="0"/>
              </a:rPr>
              <a:t>Weingardt</a:t>
            </a:r>
            <a:r>
              <a:rPr lang="de-DE" sz="1600" b="1" dirty="0">
                <a:latin typeface="Arial Narrow" panose="020B0606020202030204" pitchFamily="34" charset="0"/>
              </a:rPr>
              <a:t> </a:t>
            </a:r>
            <a:endParaRPr lang="de-DE" sz="1600" b="1" dirty="0" smtClean="0">
              <a:latin typeface="Arial Narrow" panose="020B0606020202030204" pitchFamily="34" charset="0"/>
            </a:endParaRPr>
          </a:p>
          <a:p>
            <a:pPr algn="ctr"/>
            <a:r>
              <a:rPr lang="de-DE" sz="1600" dirty="0" smtClean="0">
                <a:latin typeface="Arial Narrow" panose="020B0606020202030204" pitchFamily="34" charset="0"/>
              </a:rPr>
              <a:t>Einstellungsberaterin </a:t>
            </a:r>
            <a:r>
              <a:rPr lang="de-DE" sz="1600" dirty="0">
                <a:latin typeface="Arial Narrow" panose="020B0606020202030204" pitchFamily="34" charset="0"/>
              </a:rPr>
              <a:t>der Polizeiinspektion </a:t>
            </a:r>
            <a:r>
              <a:rPr lang="de-DE" sz="1600" dirty="0" smtClean="0">
                <a:latin typeface="Arial Narrow" panose="020B0606020202030204" pitchFamily="34" charset="0"/>
              </a:rPr>
              <a:t>Oberhavel</a:t>
            </a:r>
          </a:p>
          <a:p>
            <a:endParaRPr lang="de-DE" sz="1600" dirty="0"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Durchführung von öffentlichkeitswirksamen Werbeveranstaltungen wie z.B. die Teilnahme an Ausbildungsmessen und anderen öffentlichen Veranstaltungen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Personalgewinnung und Berufsinformation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 smtClean="0">
                <a:latin typeface="Arial Narrow" panose="020B0606020202030204" pitchFamily="34" charset="0"/>
              </a:rPr>
              <a:t>Zusammenarbeit </a:t>
            </a:r>
            <a:r>
              <a:rPr lang="de-DE" sz="1600" dirty="0">
                <a:latin typeface="Arial Narrow" panose="020B0606020202030204" pitchFamily="34" charset="0"/>
              </a:rPr>
              <a:t>mit sonstigen Bildungseinrichtungen und der Agentur für Arbeit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Betreuung von potentiellen Bewerbern, welche auf ihrem Weg bis zur Einstellung / Auswahlverfahren begleitet und beraten werden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Arial Narrow" panose="020B0606020202030204" pitchFamily="34" charset="0"/>
              </a:rPr>
              <a:t>Organisation von Schülerpraktika und Unterstützung bei der Betreuung der Schülerpraktikanten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600" dirty="0">
              <a:latin typeface="Arial Narrow" panose="020B060602020203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118390" y="5445280"/>
            <a:ext cx="488566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>
                <a:latin typeface="Arial Narrow" panose="020B0606020202030204" pitchFamily="34" charset="0"/>
              </a:rPr>
              <a:t>Kathrin Weingardt 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r>
              <a:rPr lang="de-DE" sz="1400" dirty="0" smtClean="0">
                <a:latin typeface="Arial Narrow" panose="020B0606020202030204" pitchFamily="34" charset="0"/>
              </a:rPr>
              <a:t>Telefon</a:t>
            </a:r>
            <a:r>
              <a:rPr lang="de-DE" sz="1400" dirty="0">
                <a:latin typeface="Arial Narrow" panose="020B0606020202030204" pitchFamily="34" charset="0"/>
              </a:rPr>
              <a:t>: 03301 – 851 - 1006 </a:t>
            </a:r>
            <a:endParaRPr lang="de-DE" sz="1400" dirty="0" smtClean="0">
              <a:latin typeface="Arial Narrow" panose="020B0606020202030204" pitchFamily="34" charset="0"/>
            </a:endParaRPr>
          </a:p>
          <a:p>
            <a:r>
              <a:rPr lang="de-DE" sz="1400" dirty="0" smtClean="0">
                <a:latin typeface="Arial Narrow" panose="020B0606020202030204" pitchFamily="34" charset="0"/>
              </a:rPr>
              <a:t>Mail:</a:t>
            </a:r>
            <a:r>
              <a:rPr lang="de-DE" sz="1400" dirty="0" smtClean="0">
                <a:latin typeface="Arial Narrow" panose="020B0606020202030204" pitchFamily="34" charset="0"/>
                <a:hlinkClick r:id="rId3"/>
              </a:rPr>
              <a:t>einstellungsberatung.piohv@polizei.brandenburg.de </a:t>
            </a:r>
            <a:endParaRPr lang="de-DE" sz="1400" dirty="0">
              <a:latin typeface="Arial Narrow" panose="020B0606020202030204" pitchFamily="34" charset="0"/>
            </a:endParaRPr>
          </a:p>
          <a:p>
            <a:r>
              <a:rPr lang="de-DE" sz="1400" dirty="0" smtClean="0">
                <a:latin typeface="Arial Narrow" panose="020B0606020202030204" pitchFamily="34" charset="0"/>
              </a:rPr>
              <a:t>PI </a:t>
            </a:r>
            <a:r>
              <a:rPr lang="de-DE" sz="1400" dirty="0">
                <a:latin typeface="Arial Narrow" panose="020B0606020202030204" pitchFamily="34" charset="0"/>
              </a:rPr>
              <a:t>Oberhavel, Germendorfer Allee 17, 16515 Oranienburg</a:t>
            </a:r>
            <a:r>
              <a:rPr lang="de-DE" sz="1400" dirty="0"/>
              <a:t> 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78488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283968" y="3861048"/>
            <a:ext cx="4275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Vielen Dank für Ihre Aufmerksamkeit!</a:t>
            </a:r>
            <a:endParaRPr lang="de-DE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2682197" y="476672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159875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900429365"/>
              </p:ext>
            </p:extLst>
          </p:nvPr>
        </p:nvGraphicFramePr>
        <p:xfrm>
          <a:off x="107380" y="1556740"/>
          <a:ext cx="4824815" cy="482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355970" y="2852920"/>
            <a:ext cx="4536630" cy="258532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+mj-lt"/>
              </a:rPr>
              <a:t>12.678</a:t>
            </a:r>
            <a:r>
              <a:rPr lang="de-DE" dirty="0" smtClean="0">
                <a:latin typeface="+mj-lt"/>
              </a:rPr>
              <a:t> Strafanzeigen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latin typeface="+mj-lt"/>
              </a:rPr>
              <a:t>35 Anzeigen pro Tag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latin typeface="+mj-lt"/>
              </a:rPr>
              <a:t>Aufklärungsquote liegt bei  </a:t>
            </a:r>
            <a:r>
              <a:rPr lang="de-DE" b="1" dirty="0" smtClean="0">
                <a:latin typeface="+mj-lt"/>
              </a:rPr>
              <a:t>55%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>
                <a:latin typeface="+mj-lt"/>
              </a:rPr>
              <a:t>j</a:t>
            </a:r>
            <a:r>
              <a:rPr lang="de-DE" dirty="0" smtClean="0">
                <a:latin typeface="+mj-lt"/>
              </a:rPr>
              <a:t>ede 2. Straftat wird aufgeklärt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+mj-lt"/>
              </a:rPr>
              <a:t>Diebstahlsdelikte</a:t>
            </a:r>
            <a:r>
              <a:rPr lang="de-DE" dirty="0" smtClean="0">
                <a:latin typeface="+mj-lt"/>
              </a:rPr>
              <a:t> haben mit  </a:t>
            </a:r>
            <a:r>
              <a:rPr lang="de-DE" b="1" dirty="0" smtClean="0">
                <a:latin typeface="+mj-lt"/>
              </a:rPr>
              <a:t>34,4 % </a:t>
            </a:r>
            <a:r>
              <a:rPr lang="de-DE" dirty="0" smtClean="0">
                <a:latin typeface="+mj-lt"/>
              </a:rPr>
              <a:t>den höchsten Anteil   </a:t>
            </a:r>
          </a:p>
        </p:txBody>
      </p:sp>
    </p:spTree>
    <p:extLst>
      <p:ext uri="{BB962C8B-B14F-4D97-AF65-F5344CB8AC3E}">
        <p14:creationId xmlns:p14="http://schemas.microsoft.com/office/powerpoint/2010/main" val="365648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smtClean="0">
                <a:solidFill>
                  <a:srgbClr val="333399"/>
                </a:solidFill>
              </a:rPr>
              <a:t> – PI Oberhavel</a:t>
            </a:r>
            <a:endParaRPr lang="de-DE" altLang="de-DE" b="0">
              <a:solidFill>
                <a:srgbClr val="333399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740822764"/>
              </p:ext>
            </p:extLst>
          </p:nvPr>
        </p:nvGraphicFramePr>
        <p:xfrm>
          <a:off x="107380" y="1556740"/>
          <a:ext cx="4752660" cy="4824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feld 9"/>
          <p:cNvSpPr txBox="1"/>
          <p:nvPr/>
        </p:nvSpPr>
        <p:spPr>
          <a:xfrm>
            <a:off x="4196614" y="2852920"/>
            <a:ext cx="4695986" cy="216982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+mj-lt"/>
              </a:rPr>
              <a:t>5.933 Verkehrsunfälle im LK Oberhavel </a:t>
            </a:r>
            <a:endParaRPr lang="de-DE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latin typeface="+mj-lt"/>
              </a:rPr>
              <a:t>16 Verkehrsunfälle pro  Tag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dirty="0" smtClean="0">
                <a:latin typeface="+mj-lt"/>
              </a:rPr>
              <a:t>Jeder 8. Verkehrsunfall mit Personenschäden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+mj-lt"/>
              </a:rPr>
              <a:t>76% </a:t>
            </a:r>
            <a:r>
              <a:rPr lang="de-DE" dirty="0" smtClean="0">
                <a:latin typeface="+mj-lt"/>
              </a:rPr>
              <a:t>der Verkehrsunfälle ereignen sich </a:t>
            </a:r>
            <a:r>
              <a:rPr lang="de-DE" b="1" dirty="0" smtClean="0">
                <a:latin typeface="+mj-lt"/>
              </a:rPr>
              <a:t>innerhalb geschlossener Ortschaften </a:t>
            </a:r>
          </a:p>
        </p:txBody>
      </p:sp>
    </p:spTree>
    <p:extLst>
      <p:ext uri="{BB962C8B-B14F-4D97-AF65-F5344CB8AC3E}">
        <p14:creationId xmlns:p14="http://schemas.microsoft.com/office/powerpoint/2010/main" val="178572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268538" y="6494463"/>
            <a:ext cx="4824412" cy="360362"/>
          </a:xfrm>
        </p:spPr>
        <p:txBody>
          <a:bodyPr/>
          <a:lstStyle/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  <p:graphicFrame>
        <p:nvGraphicFramePr>
          <p:cNvPr id="7" name="Diagramm 6"/>
          <p:cNvGraphicFramePr/>
          <p:nvPr>
            <p:extLst>
              <p:ext uri="{D42A27DB-BD31-4B8C-83A1-F6EECF244321}">
                <p14:modId xmlns:p14="http://schemas.microsoft.com/office/powerpoint/2010/main" val="1298062313"/>
              </p:ext>
            </p:extLst>
          </p:nvPr>
        </p:nvGraphicFramePr>
        <p:xfrm>
          <a:off x="179390" y="1556740"/>
          <a:ext cx="4680795" cy="4824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96614" y="2852920"/>
            <a:ext cx="4695986" cy="300082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+mj-lt"/>
              </a:rPr>
              <a:t>23.155 Einsätze in der PI Oberhavel </a:t>
            </a:r>
            <a:endParaRPr lang="de-DE" dirty="0" smtClean="0">
              <a:latin typeface="+mj-lt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dirty="0" smtClean="0">
                <a:latin typeface="+mj-lt"/>
              </a:rPr>
              <a:t>63 Einsätze pro Tag 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latin typeface="+mj-lt"/>
              </a:rPr>
              <a:t>Einsatzschwerpunkte sind: 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latin typeface="+mj-lt"/>
              </a:rPr>
              <a:t>Gefahrenabwehr (8.735 Einsätze)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latin typeface="+mj-lt"/>
              </a:rPr>
              <a:t> Strafverfolgung (5.764 Einsätze)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de-DE" dirty="0" smtClean="0">
                <a:latin typeface="+mj-lt"/>
              </a:rPr>
              <a:t>Verkehrsdelikte und –</a:t>
            </a:r>
            <a:r>
              <a:rPr lang="de-DE" dirty="0" err="1" smtClean="0">
                <a:latin typeface="+mj-lt"/>
              </a:rPr>
              <a:t>unfälle</a:t>
            </a:r>
            <a:r>
              <a:rPr lang="de-DE" dirty="0" smtClean="0">
                <a:latin typeface="+mj-lt"/>
              </a:rPr>
              <a:t> (6.450 Einsätze)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de-DE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6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1196690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b="1" dirty="0">
                <a:latin typeface="Arial Narrow" panose="020B0606020202030204" pitchFamily="34" charset="0"/>
              </a:rPr>
              <a:t>PI OHV - Gesamtkriminalität und Aufklärungsquote</a:t>
            </a:r>
          </a:p>
        </p:txBody>
      </p:sp>
      <p:sp>
        <p:nvSpPr>
          <p:cNvPr id="5124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 dirty="0"/>
          </a:p>
        </p:txBody>
      </p:sp>
      <p:sp>
        <p:nvSpPr>
          <p:cNvPr id="5125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E5FC51-4BA4-4C8B-A5B3-466F98CA2701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de-DE" dirty="0" smtClean="0"/>
              <a:t>Polizeidirektion Nord – </a:t>
            </a:r>
            <a:r>
              <a:rPr lang="de-DE" altLang="de-DE" b="0" dirty="0" smtClean="0"/>
              <a:t>PI Oberhavel</a:t>
            </a:r>
            <a:endParaRPr lang="de-DE" altLang="de-DE" b="0" dirty="0"/>
          </a:p>
        </p:txBody>
      </p:sp>
      <p:graphicFrame>
        <p:nvGraphicFramePr>
          <p:cNvPr id="5129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74042"/>
              </p:ext>
            </p:extLst>
          </p:nvPr>
        </p:nvGraphicFramePr>
        <p:xfrm>
          <a:off x="755470" y="1892300"/>
          <a:ext cx="7108825" cy="434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7" name="Arbeitsblatt" r:id="rId5" imgW="9153522" imgH="5610161" progId="Excel.Sheet.8">
                  <p:embed/>
                </p:oleObj>
              </mc:Choice>
              <mc:Fallback>
                <p:oleObj name="Arbeitsblatt" r:id="rId5" imgW="9153522" imgH="5610161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470" y="1892300"/>
                        <a:ext cx="7108825" cy="434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feld 11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</p:spTree>
    <p:extLst>
      <p:ext uri="{BB962C8B-B14F-4D97-AF65-F5344CB8AC3E}">
        <p14:creationId xmlns:p14="http://schemas.microsoft.com/office/powerpoint/2010/main" val="1218027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1628775"/>
            <a:ext cx="91440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de-DE" altLang="de-DE" b="1" dirty="0"/>
              <a:t>Revier Oranienburg - Gesamtkriminalität und Aufklärungsquote</a:t>
            </a:r>
          </a:p>
        </p:txBody>
      </p:sp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179388" y="5661025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600" u="sng" dirty="0"/>
          </a:p>
        </p:txBody>
      </p:sp>
      <p:sp>
        <p:nvSpPr>
          <p:cNvPr id="6149" name="Rectangle 25"/>
          <p:cNvSpPr>
            <a:spLocks noChangeArrowheads="1"/>
          </p:cNvSpPr>
          <p:nvPr/>
        </p:nvSpPr>
        <p:spPr bwMode="auto">
          <a:xfrm>
            <a:off x="539750" y="6021388"/>
            <a:ext cx="7937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lnSpc>
                <a:spcPts val="2400"/>
              </a:lnSpc>
              <a:spcBef>
                <a:spcPct val="20000"/>
              </a:spcBef>
              <a:spcAft>
                <a:spcPct val="20000"/>
              </a:spcAft>
              <a:buClr>
                <a:srgbClr val="C73C35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de-DE" altLang="de-DE" sz="1200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AAE5FC51-4BA4-4C8B-A5B3-466F98CA2701}" type="datetime1">
              <a:rPr lang="de-DE" altLang="de-DE"/>
              <a:pPr>
                <a:defRPr/>
              </a:pPr>
              <a:t>07.05.2019</a:t>
            </a:fld>
            <a:endParaRPr lang="de-DE" altLang="de-DE" dirty="0"/>
          </a:p>
        </p:txBody>
      </p:sp>
      <p:graphicFrame>
        <p:nvGraphicFramePr>
          <p:cNvPr id="6153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045172"/>
              </p:ext>
            </p:extLst>
          </p:nvPr>
        </p:nvGraphicFramePr>
        <p:xfrm>
          <a:off x="755650" y="1892300"/>
          <a:ext cx="6804025" cy="4135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92" name="Arbeitsblatt" r:id="rId5" imgW="9077425" imgH="5295797" progId="Excel.Sheet.8">
                  <p:embed/>
                </p:oleObj>
              </mc:Choice>
              <mc:Fallback>
                <p:oleObj name="Arbeitsblatt" r:id="rId5" imgW="9077425" imgH="529579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892300"/>
                        <a:ext cx="6804025" cy="4135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2682197" y="476671"/>
            <a:ext cx="3028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Arial Narrow" panose="020B0606020202030204" pitchFamily="34" charset="0"/>
              </a:rPr>
              <a:t>Sicherheitskonferenz</a:t>
            </a:r>
          </a:p>
        </p:txBody>
      </p:sp>
      <p:sp>
        <p:nvSpPr>
          <p:cNvPr id="14" name="Fußzeilenplatzhalter 3"/>
          <p:cNvSpPr txBox="1">
            <a:spLocks/>
          </p:cNvSpPr>
          <p:nvPr/>
        </p:nvSpPr>
        <p:spPr bwMode="auto">
          <a:xfrm>
            <a:off x="2420938" y="6497638"/>
            <a:ext cx="48244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ctr" defTabSz="914400" rtl="0" eaLnBrk="1" latinLnBrk="0" hangingPunct="1">
              <a:defRPr sz="1400" b="1" kern="1200">
                <a:solidFill>
                  <a:schemeClr val="accent2"/>
                </a:solidFill>
                <a:latin typeface="+mj-lt"/>
                <a:ea typeface="+mn-ea"/>
                <a:cs typeface="Arial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dirty="0" smtClean="0">
                <a:solidFill>
                  <a:srgbClr val="333399"/>
                </a:solidFill>
              </a:rPr>
              <a:t>Polizeidirektion Nord</a:t>
            </a:r>
            <a:r>
              <a:rPr lang="de-DE" altLang="de-DE" b="0" dirty="0" smtClean="0">
                <a:solidFill>
                  <a:srgbClr val="333399"/>
                </a:solidFill>
              </a:rPr>
              <a:t> – PI Oberhavel</a:t>
            </a:r>
            <a:endParaRPr lang="de-DE" altLang="de-DE" b="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1627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Larissa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9F9F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1786</Words>
  <Application>Microsoft Office PowerPoint</Application>
  <PresentationFormat>Bildschirmpräsentation (4:3)</PresentationFormat>
  <Paragraphs>698</Paragraphs>
  <Slides>49</Slides>
  <Notes>39</Notes>
  <HiddenSlides>15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49</vt:i4>
      </vt:variant>
    </vt:vector>
  </HeadingPairs>
  <TitlesOfParts>
    <vt:vector size="52" baseType="lpstr">
      <vt:lpstr>Standarddesign</vt:lpstr>
      <vt:lpstr>Benutzerdefiniertes Design</vt:lpstr>
      <vt:lpstr>Arbeitsblatt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Verkehrsunfallbilanz der Polizeiinspektion Oberhavel 2018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PIOHV Sanders, Leif</dc:creator>
  <cp:lastModifiedBy>Christopher Bandmann</cp:lastModifiedBy>
  <cp:revision>368</cp:revision>
  <cp:lastPrinted>2019-05-06T13:37:50Z</cp:lastPrinted>
  <dcterms:created xsi:type="dcterms:W3CDTF">2018-04-06T08:33:52Z</dcterms:created>
  <dcterms:modified xsi:type="dcterms:W3CDTF">2019-05-07T10:44:36Z</dcterms:modified>
</cp:coreProperties>
</file>